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75" r:id="rId3"/>
    <p:sldId id="267" r:id="rId4"/>
    <p:sldId id="270" r:id="rId5"/>
    <p:sldId id="269" r:id="rId6"/>
    <p:sldId id="271" r:id="rId7"/>
    <p:sldId id="272" r:id="rId8"/>
    <p:sldId id="273" r:id="rId9"/>
    <p:sldId id="274" r:id="rId10"/>
    <p:sldId id="268" r:id="rId11"/>
    <p:sldId id="277" r:id="rId12"/>
    <p:sldId id="307" r:id="rId13"/>
    <p:sldId id="302" r:id="rId14"/>
    <p:sldId id="357" r:id="rId15"/>
    <p:sldId id="353" r:id="rId16"/>
    <p:sldId id="358" r:id="rId17"/>
    <p:sldId id="354" r:id="rId18"/>
    <p:sldId id="359" r:id="rId19"/>
    <p:sldId id="355" r:id="rId20"/>
    <p:sldId id="360" r:id="rId21"/>
    <p:sldId id="311" r:id="rId22"/>
    <p:sldId id="316" r:id="rId23"/>
    <p:sldId id="317" r:id="rId24"/>
    <p:sldId id="318" r:id="rId25"/>
    <p:sldId id="319" r:id="rId26"/>
    <p:sldId id="320" r:id="rId27"/>
    <p:sldId id="322" r:id="rId28"/>
    <p:sldId id="328" r:id="rId29"/>
    <p:sldId id="329" r:id="rId30"/>
    <p:sldId id="330" r:id="rId31"/>
    <p:sldId id="306" r:id="rId32"/>
    <p:sldId id="35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95101" autoAdjust="0"/>
  </p:normalViewPr>
  <p:slideViewPr>
    <p:cSldViewPr snapToGrid="0">
      <p:cViewPr varScale="1">
        <p:scale>
          <a:sx n="78" d="100"/>
          <a:sy n="78" d="100"/>
        </p:scale>
        <p:origin x="74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6CB7D-6504-455C-A2D6-D903C69E6875}" type="datetimeFigureOut">
              <a:rPr lang="en-CA" smtClean="0"/>
              <a:t>2023-01-17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B368C-8609-4471-B22F-35289D682558}" type="slidenum">
              <a:rPr lang="en-CA" smtClean="0"/>
              <a:t>‹#›</a:t>
            </a:fld>
            <a:endParaRPr lang="en-CA"/>
          </a:p>
        </p:txBody>
      </p:sp>
    </p:spTree>
    <p:extLst>
      <p:ext uri="{BB962C8B-B14F-4D97-AF65-F5344CB8AC3E}">
        <p14:creationId xmlns:p14="http://schemas.microsoft.com/office/powerpoint/2010/main" val="3511989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1" dirty="0"/>
              <a:t>Disability:</a:t>
            </a:r>
            <a:r>
              <a:rPr lang="en-CA" b="1" baseline="0" dirty="0"/>
              <a:t> </a:t>
            </a:r>
            <a:r>
              <a:rPr lang="en-CA" b="0" baseline="0" dirty="0"/>
              <a:t>low</a:t>
            </a:r>
            <a:r>
              <a:rPr lang="en-CA" dirty="0"/>
              <a:t> compensation and benefits to disabled Canadians.</a:t>
            </a:r>
            <a:r>
              <a:rPr lang="en-CA" baseline="0" dirty="0"/>
              <a:t>  Bill C-81, the Accessible Canada Act:  An Act to Ensure a Barrier-free Canada, to help improve accessibility for all Canadians</a:t>
            </a:r>
            <a:endParaRPr lang="en-CA"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CA" b="1" noProof="0"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b="1" noProof="0" dirty="0"/>
              <a:t>Early life:</a:t>
            </a:r>
            <a:r>
              <a:rPr lang="en-CA" b="1" baseline="0" noProof="0" dirty="0"/>
              <a:t> </a:t>
            </a:r>
            <a:r>
              <a:rPr lang="en-CA" b="0" baseline="0" noProof="0" dirty="0"/>
              <a:t>Developmental vulnerability – skills and behaviours are lower compared to peers, often live in disadvantaged conditions e.g. living in poverty, lack of access to nutritious food, inadequate housing, lack of safe childcare.  Social location (class, race, gender, immigrant status) can influence overall health</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b="1" noProof="0" dirty="0"/>
              <a:t>Education</a:t>
            </a:r>
            <a:r>
              <a:rPr lang="en-CA" noProof="0" dirty="0"/>
              <a:t>: Higher education = better health and access to job training and opportunity for gainful employment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b="1"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b="1" dirty="0"/>
              <a:t>Employment and working conditions: </a:t>
            </a:r>
            <a:r>
              <a:rPr lang="en-CA" dirty="0"/>
              <a:t>Working hours, work</a:t>
            </a:r>
            <a:r>
              <a:rPr lang="en-CA" baseline="0" dirty="0"/>
              <a:t> stress, rewarding/enjoying opportunities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b="1" dirty="0"/>
              <a:t>Food insecurity: </a:t>
            </a:r>
            <a:r>
              <a:rPr lang="en-CA" b="0" dirty="0"/>
              <a:t>11.9</a:t>
            </a:r>
            <a:r>
              <a:rPr lang="en-CA" dirty="0"/>
              <a:t>% of Canadian households experience food insecurity;</a:t>
            </a:r>
            <a:r>
              <a:rPr lang="en-CA" baseline="0" dirty="0"/>
              <a:t> </a:t>
            </a:r>
            <a:r>
              <a:rPr lang="en-US" sz="1200" b="0" i="0" u="none" strike="noStrike" kern="1200" baseline="0" dirty="0">
                <a:solidFill>
                  <a:schemeClr val="tx1"/>
                </a:solidFill>
                <a:latin typeface="+mn-lt"/>
                <a:ea typeface="+mn-ea"/>
                <a:cs typeface="+mn-cs"/>
              </a:rPr>
              <a:t>psychological impacts on families dealing with food insecurity are linked to behavioural, emotional, and academic problems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10"/>
          </p:nvPr>
        </p:nvSpPr>
        <p:spPr/>
        <p:txBody>
          <a:bodyPr/>
          <a:lstStyle/>
          <a:p>
            <a:fld id="{8F15E1F9-7C8C-4899-9A01-7516F8B88267}" type="slidenum">
              <a:rPr lang="en-CA" smtClean="0"/>
              <a:t>13</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1674005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8F15E1F9-7C8C-4899-9A01-7516F8B88267}" type="slidenum">
              <a:rPr lang="en-CA" smtClean="0"/>
              <a:t>25</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3647828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Lasting change also depends on internal commitment and sense of achievement</a:t>
            </a:r>
          </a:p>
        </p:txBody>
      </p:sp>
      <p:sp>
        <p:nvSpPr>
          <p:cNvPr id="4" name="Slide Number Placeholder 3"/>
          <p:cNvSpPr>
            <a:spLocks noGrp="1"/>
          </p:cNvSpPr>
          <p:nvPr>
            <p:ph type="sldNum" sz="quarter" idx="10"/>
          </p:nvPr>
        </p:nvSpPr>
        <p:spPr/>
        <p:txBody>
          <a:bodyPr/>
          <a:lstStyle/>
          <a:p>
            <a:fld id="{8F15E1F9-7C8C-4899-9A01-7516F8B88267}" type="slidenum">
              <a:rPr lang="en-CA" smtClean="0"/>
              <a:t>26</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3417946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Small or large decisions can be broken down into manageable steps:</a:t>
            </a:r>
          </a:p>
          <a:p>
            <a:endParaRPr lang="en-CA" dirty="0"/>
          </a:p>
          <a:p>
            <a:r>
              <a:rPr lang="en-CA" dirty="0"/>
              <a:t>Ask yourself “What would you like to accomplish?”</a:t>
            </a:r>
          </a:p>
          <a:p>
            <a:r>
              <a:rPr lang="en-CA" dirty="0"/>
              <a:t>Gather</a:t>
            </a:r>
            <a:r>
              <a:rPr lang="en-CA" baseline="0" dirty="0"/>
              <a:t> information</a:t>
            </a:r>
          </a:p>
          <a:p>
            <a:r>
              <a:rPr lang="en-CA" baseline="0" dirty="0"/>
              <a:t>List advantages and disadvantages of options</a:t>
            </a:r>
          </a:p>
          <a:p>
            <a:r>
              <a:rPr lang="en-CA" baseline="0" dirty="0"/>
              <a:t>If something doesn’t feel right, listen</a:t>
            </a:r>
          </a:p>
          <a:p>
            <a:r>
              <a:rPr lang="en-CA" baseline="0" dirty="0"/>
              <a:t>If you can live with the consequence, it’s probably the right choice</a:t>
            </a:r>
            <a:endParaRPr lang="en-CA" dirty="0"/>
          </a:p>
        </p:txBody>
      </p:sp>
      <p:sp>
        <p:nvSpPr>
          <p:cNvPr id="4" name="Slide Number Placeholder 3"/>
          <p:cNvSpPr>
            <a:spLocks noGrp="1"/>
          </p:cNvSpPr>
          <p:nvPr>
            <p:ph type="sldNum" sz="quarter" idx="10"/>
          </p:nvPr>
        </p:nvSpPr>
        <p:spPr/>
        <p:txBody>
          <a:bodyPr/>
          <a:lstStyle/>
          <a:p>
            <a:fld id="{8F15E1F9-7C8C-4899-9A01-7516F8B88267}" type="slidenum">
              <a:rPr lang="en-CA" smtClean="0"/>
              <a:t>27</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44162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A0B368C-8609-4471-B22F-35289D682558}" type="slidenum">
              <a:rPr lang="en-CA" smtClean="0"/>
              <a:t>14</a:t>
            </a:fld>
            <a:endParaRPr lang="en-CA"/>
          </a:p>
        </p:txBody>
      </p:sp>
    </p:spTree>
    <p:extLst>
      <p:ext uri="{BB962C8B-B14F-4D97-AF65-F5344CB8AC3E}">
        <p14:creationId xmlns:p14="http://schemas.microsoft.com/office/powerpoint/2010/main" val="410678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1" noProof="0" dirty="0"/>
              <a:t>Gender: </a:t>
            </a:r>
            <a:r>
              <a:rPr lang="en-CA" b="0" noProof="0" dirty="0"/>
              <a:t>i</a:t>
            </a:r>
            <a:r>
              <a:rPr lang="en-CA" noProof="0" dirty="0"/>
              <a:t>ncreased risk of poor health for women, discrimination against</a:t>
            </a:r>
            <a:r>
              <a:rPr lang="en-CA" baseline="0" noProof="0" dirty="0"/>
              <a:t> LGBTQ2+</a:t>
            </a:r>
            <a:endParaRPr lang="en-CA" noProof="0" dirty="0"/>
          </a:p>
          <a:p>
            <a:endParaRPr lang="en-CA" b="1" dirty="0"/>
          </a:p>
          <a:p>
            <a:r>
              <a:rPr lang="en-CA" b="1" dirty="0"/>
              <a:t>Geography:</a:t>
            </a:r>
            <a:r>
              <a:rPr lang="en-CA" b="0" dirty="0"/>
              <a:t> rural/northern are</a:t>
            </a:r>
            <a:r>
              <a:rPr lang="en-CA" b="0" baseline="0" dirty="0"/>
              <a:t> more disadvantaged, living in segregated or near hazardous neighbourhoods</a:t>
            </a:r>
          </a:p>
          <a:p>
            <a:endParaRPr lang="en-CA" b="1"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b="1" dirty="0"/>
              <a:t>Healthcare services: </a:t>
            </a:r>
            <a:r>
              <a:rPr lang="en-CA" dirty="0"/>
              <a:t>public healthcare insurance but access issues for rural, low-income wait</a:t>
            </a:r>
            <a:r>
              <a:rPr lang="en-CA" baseline="0" dirty="0"/>
              <a:t> times</a:t>
            </a:r>
            <a:endParaRPr lang="en-CA"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b="1" dirty="0"/>
              <a:t>Housing: </a:t>
            </a:r>
            <a:r>
              <a:rPr lang="en-CA" b="0" dirty="0"/>
              <a:t>high</a:t>
            </a:r>
            <a:r>
              <a:rPr lang="en-CA" b="0" baseline="0" dirty="0"/>
              <a:t> rents, </a:t>
            </a:r>
            <a:r>
              <a:rPr lang="en-CA" dirty="0"/>
              <a:t>under-housed or homeless are at greater risk of health issues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CA" sz="1200" b="1" i="0" u="none" strike="noStrike" kern="1200" baseline="0" dirty="0">
                <a:solidFill>
                  <a:schemeClr val="tx1"/>
                </a:solidFill>
                <a:latin typeface="+mn-lt"/>
                <a:ea typeface="+mn-ea"/>
                <a:cs typeface="+mn-cs"/>
              </a:rPr>
              <a:t>Immigrant status: </a:t>
            </a:r>
            <a:r>
              <a:rPr lang="en-CA" sz="1200" b="0" i="0" u="none" strike="noStrike" kern="1200" baseline="0" dirty="0">
                <a:solidFill>
                  <a:schemeClr val="tx1"/>
                </a:solidFill>
                <a:latin typeface="+mn-lt"/>
                <a:ea typeface="+mn-ea"/>
                <a:cs typeface="+mn-cs"/>
              </a:rPr>
              <a:t>sometimes marginalized, difficult to access health, social, and education services, lower paying jobs, family separation</a:t>
            </a:r>
            <a:endParaRPr lang="en-US" sz="1200" b="1" i="0" u="none" strike="noStrike" kern="1200" baseline="0" dirty="0">
              <a:solidFill>
                <a:schemeClr val="tx1"/>
              </a:solidFill>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8F15E1F9-7C8C-4899-9A01-7516F8B88267}" type="slidenum">
              <a:rPr lang="en-CA" smtClean="0"/>
              <a:t>15</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55602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1" noProof="0" dirty="0"/>
              <a:t>Income and its distribution: </a:t>
            </a:r>
            <a:r>
              <a:rPr lang="en-CA" b="0" noProof="0" dirty="0"/>
              <a:t>L</a:t>
            </a:r>
            <a:r>
              <a:rPr lang="en-CA" noProof="0" dirty="0"/>
              <a:t>ow income predisposes people to greater social deprivations</a:t>
            </a:r>
            <a:r>
              <a:rPr lang="en-CA" baseline="0" noProof="0" dirty="0"/>
              <a:t> (</a:t>
            </a:r>
            <a:r>
              <a:rPr lang="en-CA" noProof="0" dirty="0"/>
              <a:t>inability to afford basic food, clothing, housing)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b="1" noProof="0" dirty="0"/>
              <a:t>Indigenous ancestry: </a:t>
            </a:r>
            <a:r>
              <a:rPr lang="en-CA" b="0" noProof="0" dirty="0"/>
              <a:t>4.9%</a:t>
            </a:r>
            <a:r>
              <a:rPr lang="en-CA" b="0" baseline="0" noProof="0" dirty="0"/>
              <a:t> (in 2016) of population are Indigenous (First Nation, Inuit, Métis), up 3.8% from 2006, more than 4 times rest of Canadian population. Emotional, physical and sexual abuse are more common due to social exclusion, institutional racism and colonialism. Truth and Reconciliation: Calls to Action report to begin process of reconciliation and decolonization.</a:t>
            </a:r>
            <a:endParaRPr lang="en-CA" b="1" noProof="0" dirty="0"/>
          </a:p>
          <a:p>
            <a:endParaRPr lang="en-CA" b="1" dirty="0"/>
          </a:p>
          <a:p>
            <a:r>
              <a:rPr lang="en-CA" b="1" dirty="0"/>
              <a:t>Race: </a:t>
            </a:r>
            <a:r>
              <a:rPr lang="en-CA" b="0" dirty="0"/>
              <a:t>Immigrants,</a:t>
            </a:r>
            <a:r>
              <a:rPr lang="en-CA" b="0" baseline="0" dirty="0"/>
              <a:t> racialized groups (LGBTQ2+, Indigenous) may experience racism.  Canadians</a:t>
            </a:r>
            <a:r>
              <a:rPr lang="en-CA" dirty="0"/>
              <a:t> of colour experience higher unemployment, racial profiling, health</a:t>
            </a:r>
            <a:r>
              <a:rPr lang="en-CA" baseline="0" dirty="0"/>
              <a:t> deterioration of </a:t>
            </a:r>
            <a:r>
              <a:rPr lang="en-CA" dirty="0"/>
              <a:t>recent immigrants and refugees</a:t>
            </a:r>
          </a:p>
          <a:p>
            <a:endParaRPr lang="en-CA"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b="1" dirty="0"/>
              <a:t>Social exclusion: </a:t>
            </a:r>
            <a:r>
              <a:rPr lang="en-US" sz="1200" b="0" i="0" u="none" strike="noStrike" kern="1200" baseline="0" dirty="0">
                <a:solidFill>
                  <a:schemeClr val="tx1"/>
                </a:solidFill>
                <a:latin typeface="+mn-lt"/>
                <a:ea typeface="+mn-ea"/>
                <a:cs typeface="+mn-cs"/>
              </a:rPr>
              <a:t>lack of opportunities to participate and contribute to social and cultural activities</a:t>
            </a:r>
            <a:endParaRPr lang="en-CA" sz="1200" dirty="0"/>
          </a:p>
          <a:p>
            <a:endParaRPr lang="en-CA"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b="1" dirty="0"/>
              <a:t>Social safety net: </a:t>
            </a:r>
            <a:r>
              <a:rPr lang="en-CA" b="0" dirty="0"/>
              <a:t>p</a:t>
            </a:r>
            <a:r>
              <a:rPr lang="en-CA" dirty="0"/>
              <a:t>rograms, services, and benefits to</a:t>
            </a:r>
            <a:r>
              <a:rPr lang="en-CA" baseline="0" dirty="0"/>
              <a:t> assist</a:t>
            </a:r>
            <a:r>
              <a:rPr lang="en-CA" dirty="0"/>
              <a:t> individuals/families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b="1"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b="1" dirty="0"/>
              <a:t>Unemployment and Employment</a:t>
            </a:r>
            <a:r>
              <a:rPr lang="en-CA" b="1" baseline="0" dirty="0"/>
              <a:t> </a:t>
            </a:r>
            <a:r>
              <a:rPr lang="en-CA" b="1" dirty="0"/>
              <a:t>security: </a:t>
            </a:r>
            <a:r>
              <a:rPr lang="en-CA" b="0" dirty="0"/>
              <a:t>ch</a:t>
            </a:r>
            <a:r>
              <a:rPr lang="en-CA" dirty="0"/>
              <a:t>anges in workforce related to </a:t>
            </a:r>
            <a:r>
              <a:rPr lang="en-CA" b="1" dirty="0"/>
              <a:t>globalization</a:t>
            </a:r>
            <a:r>
              <a:rPr lang="en-CA" b="0"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CA" dirty="0"/>
              <a:t>unemployment increases the likelihood of choosing unhealthy lifestyle choices (i.e., smoking, alcohol misuse)</a:t>
            </a:r>
          </a:p>
          <a:p>
            <a:endParaRPr lang="en-CA" b="1" dirty="0"/>
          </a:p>
          <a:p>
            <a:endParaRPr lang="en-CA" b="1"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b="1" dirty="0"/>
          </a:p>
          <a:p>
            <a:pPr lvl="1"/>
            <a:r>
              <a:rPr lang="en-CA" dirty="0"/>
              <a:t> </a:t>
            </a:r>
          </a:p>
          <a:p>
            <a:pPr lvl="1"/>
            <a:endParaRPr lang="en-CA" noProof="0" dirty="0"/>
          </a:p>
          <a:p>
            <a:endParaRPr lang="en-CA" noProof="0" dirty="0"/>
          </a:p>
          <a:p>
            <a:endParaRPr lang="en-CA" dirty="0"/>
          </a:p>
        </p:txBody>
      </p:sp>
      <p:sp>
        <p:nvSpPr>
          <p:cNvPr id="4" name="Slide Number Placeholder 3"/>
          <p:cNvSpPr>
            <a:spLocks noGrp="1"/>
          </p:cNvSpPr>
          <p:nvPr>
            <p:ph type="sldNum" sz="quarter" idx="10"/>
          </p:nvPr>
        </p:nvSpPr>
        <p:spPr/>
        <p:txBody>
          <a:bodyPr/>
          <a:lstStyle/>
          <a:p>
            <a:fld id="{8F15E1F9-7C8C-4899-9A01-7516F8B88267}" type="slidenum">
              <a:rPr lang="en-CA" smtClean="0"/>
              <a:t>17</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4112143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Possible answers – geography, income and its distribution, social safety net </a:t>
            </a:r>
          </a:p>
        </p:txBody>
      </p:sp>
      <p:sp>
        <p:nvSpPr>
          <p:cNvPr id="4" name="Slide Number Placeholder 3"/>
          <p:cNvSpPr>
            <a:spLocks noGrp="1"/>
          </p:cNvSpPr>
          <p:nvPr>
            <p:ph type="sldNum" sz="quarter" idx="5"/>
          </p:nvPr>
        </p:nvSpPr>
        <p:spPr/>
        <p:txBody>
          <a:bodyPr/>
          <a:lstStyle/>
          <a:p>
            <a:fld id="{1A0B368C-8609-4471-B22F-35289D682558}" type="slidenum">
              <a:rPr lang="en-CA" smtClean="0"/>
              <a:t>19</a:t>
            </a:fld>
            <a:endParaRPr lang="en-CA"/>
          </a:p>
        </p:txBody>
      </p:sp>
    </p:spTree>
    <p:extLst>
      <p:ext uri="{BB962C8B-B14F-4D97-AF65-F5344CB8AC3E}">
        <p14:creationId xmlns:p14="http://schemas.microsoft.com/office/powerpoint/2010/main" val="1418344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noProof="0" dirty="0"/>
              <a:t>College-age men are more likely than women to engage in risk-taking behaviours (i.e., drug and alcohol use, risky sexual behaviour, and dangerous driving)</a:t>
            </a:r>
            <a:r>
              <a:rPr lang="en-CA"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r>
              <a:rPr lang="en-CA" dirty="0"/>
              <a:t>Nearly</a:t>
            </a:r>
            <a:r>
              <a:rPr lang="en-CA" baseline="0" dirty="0"/>
              <a:t> one-third of undergraduate students surveyed had significantly elevated psychological distress</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noProof="0" dirty="0"/>
          </a:p>
          <a:p>
            <a:endParaRPr lang="en-CA" dirty="0"/>
          </a:p>
        </p:txBody>
      </p:sp>
      <p:sp>
        <p:nvSpPr>
          <p:cNvPr id="4" name="Slide Number Placeholder 3"/>
          <p:cNvSpPr>
            <a:spLocks noGrp="1"/>
          </p:cNvSpPr>
          <p:nvPr>
            <p:ph type="sldNum" sz="quarter" idx="10"/>
          </p:nvPr>
        </p:nvSpPr>
        <p:spPr/>
        <p:txBody>
          <a:bodyPr/>
          <a:lstStyle/>
          <a:p>
            <a:fld id="{8F15E1F9-7C8C-4899-9A01-7516F8B88267}" type="slidenum">
              <a:rPr lang="en-CA" smtClean="0"/>
              <a:t>21</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159292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To make lasting changes, it is important</a:t>
            </a:r>
            <a:r>
              <a:rPr lang="en-CA" baseline="0" dirty="0"/>
              <a:t> to understand factors that shape behaviour</a:t>
            </a:r>
            <a:endParaRPr lang="en-CA" dirty="0"/>
          </a:p>
        </p:txBody>
      </p:sp>
      <p:sp>
        <p:nvSpPr>
          <p:cNvPr id="4" name="Slide Number Placeholder 3"/>
          <p:cNvSpPr>
            <a:spLocks noGrp="1"/>
          </p:cNvSpPr>
          <p:nvPr>
            <p:ph type="sldNum" sz="quarter" idx="10"/>
          </p:nvPr>
        </p:nvSpPr>
        <p:spPr/>
        <p:txBody>
          <a:bodyPr/>
          <a:lstStyle/>
          <a:p>
            <a:fld id="{8F15E1F9-7C8C-4899-9A01-7516F8B88267}" type="slidenum">
              <a:rPr lang="en-CA" smtClean="0"/>
              <a:t>22</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3521564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8F15E1F9-7C8C-4899-9A01-7516F8B88267}" type="slidenum">
              <a:rPr lang="en-CA" smtClean="0"/>
              <a:t>23</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394982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8F15E1F9-7C8C-4899-9A01-7516F8B88267}" type="slidenum">
              <a:rPr lang="en-CA" smtClean="0"/>
              <a:t>24</a:t>
            </a:fld>
            <a:endParaRPr lang="en-CA" dirty="0"/>
          </a:p>
        </p:txBody>
      </p:sp>
      <p:sp>
        <p:nvSpPr>
          <p:cNvPr id="5" name="Footer Placeholder 4"/>
          <p:cNvSpPr>
            <a:spLocks noGrp="1"/>
          </p:cNvSpPr>
          <p:nvPr>
            <p:ph type="ftr" sz="quarter" idx="11"/>
          </p:nvPr>
        </p:nvSpPr>
        <p:spPr/>
        <p:txBody>
          <a:bodyPr/>
          <a:lstStyle/>
          <a:p>
            <a:r>
              <a:rPr lang="en-CA" dirty="0"/>
              <a:t>Copyright © 2017 by Nelson Education Ltd.</a:t>
            </a:r>
          </a:p>
        </p:txBody>
      </p:sp>
      <p:sp>
        <p:nvSpPr>
          <p:cNvPr id="6" name="Header Placeholder 5"/>
          <p:cNvSpPr>
            <a:spLocks noGrp="1"/>
          </p:cNvSpPr>
          <p:nvPr>
            <p:ph type="hdr" sz="quarter" idx="12"/>
          </p:nvPr>
        </p:nvSpPr>
        <p:spPr/>
        <p:txBody>
          <a:bodyPr/>
          <a:lstStyle/>
          <a:p>
            <a:r>
              <a:rPr lang="en-CA" dirty="0"/>
              <a:t>Chapter 1</a:t>
            </a:r>
          </a:p>
        </p:txBody>
      </p:sp>
    </p:spTree>
    <p:extLst>
      <p:ext uri="{BB962C8B-B14F-4D97-AF65-F5344CB8AC3E}">
        <p14:creationId xmlns:p14="http://schemas.microsoft.com/office/powerpoint/2010/main" val="250830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CE900E-69CE-453B-B223-FE8CC760D1DF}" type="datetimeFigureOut">
              <a:rPr lang="en-CA" smtClean="0"/>
              <a:t>2023-01-17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C6471FF-134C-4A0E-A4B8-643CFBBADD39}"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101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CE900E-69CE-453B-B223-FE8CC760D1DF}" type="datetimeFigureOut">
              <a:rPr lang="en-CA" smtClean="0"/>
              <a:t>2023-01-17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C6471FF-134C-4A0E-A4B8-643CFBBADD39}" type="slidenum">
              <a:rPr lang="en-CA" smtClean="0"/>
              <a:t>‹#›</a:t>
            </a:fld>
            <a:endParaRPr lang="en-CA"/>
          </a:p>
        </p:txBody>
      </p:sp>
    </p:spTree>
    <p:extLst>
      <p:ext uri="{BB962C8B-B14F-4D97-AF65-F5344CB8AC3E}">
        <p14:creationId xmlns:p14="http://schemas.microsoft.com/office/powerpoint/2010/main" val="1792949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CE900E-69CE-453B-B223-FE8CC760D1DF}" type="datetimeFigureOut">
              <a:rPr lang="en-CA" smtClean="0"/>
              <a:t>2023-01-17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C6471FF-134C-4A0E-A4B8-643CFBBADD39}" type="slidenum">
              <a:rPr lang="en-CA" smtClean="0"/>
              <a:t>‹#›</a:t>
            </a:fld>
            <a:endParaRPr lang="en-CA"/>
          </a:p>
        </p:txBody>
      </p:sp>
    </p:spTree>
    <p:extLst>
      <p:ext uri="{BB962C8B-B14F-4D97-AF65-F5344CB8AC3E}">
        <p14:creationId xmlns:p14="http://schemas.microsoft.com/office/powerpoint/2010/main" val="512982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CE900E-69CE-453B-B223-FE8CC760D1DF}" type="datetimeFigureOut">
              <a:rPr lang="en-CA" smtClean="0"/>
              <a:t>2023-01-17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C6471FF-134C-4A0E-A4B8-643CFBBADD39}" type="slidenum">
              <a:rPr lang="en-CA" smtClean="0"/>
              <a:t>‹#›</a:t>
            </a:fld>
            <a:endParaRPr lang="en-CA"/>
          </a:p>
        </p:txBody>
      </p:sp>
    </p:spTree>
    <p:extLst>
      <p:ext uri="{BB962C8B-B14F-4D97-AF65-F5344CB8AC3E}">
        <p14:creationId xmlns:p14="http://schemas.microsoft.com/office/powerpoint/2010/main" val="248175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CE900E-69CE-453B-B223-FE8CC760D1DF}" type="datetimeFigureOut">
              <a:rPr lang="en-CA" smtClean="0"/>
              <a:t>2023-01-17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C6471FF-134C-4A0E-A4B8-643CFBBADD39}"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25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CE900E-69CE-453B-B223-FE8CC760D1DF}" type="datetimeFigureOut">
              <a:rPr lang="en-CA" smtClean="0"/>
              <a:t>2023-01-17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C6471FF-134C-4A0E-A4B8-643CFBBADD39}" type="slidenum">
              <a:rPr lang="en-CA" smtClean="0"/>
              <a:t>‹#›</a:t>
            </a:fld>
            <a:endParaRPr lang="en-CA"/>
          </a:p>
        </p:txBody>
      </p:sp>
    </p:spTree>
    <p:extLst>
      <p:ext uri="{BB962C8B-B14F-4D97-AF65-F5344CB8AC3E}">
        <p14:creationId xmlns:p14="http://schemas.microsoft.com/office/powerpoint/2010/main" val="2178103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CE900E-69CE-453B-B223-FE8CC760D1DF}" type="datetimeFigureOut">
              <a:rPr lang="en-CA" smtClean="0"/>
              <a:t>2023-01-17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C6471FF-134C-4A0E-A4B8-643CFBBADD39}" type="slidenum">
              <a:rPr lang="en-CA" smtClean="0"/>
              <a:t>‹#›</a:t>
            </a:fld>
            <a:endParaRPr lang="en-CA"/>
          </a:p>
        </p:txBody>
      </p:sp>
    </p:spTree>
    <p:extLst>
      <p:ext uri="{BB962C8B-B14F-4D97-AF65-F5344CB8AC3E}">
        <p14:creationId xmlns:p14="http://schemas.microsoft.com/office/powerpoint/2010/main" val="292230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CE900E-69CE-453B-B223-FE8CC760D1DF}" type="datetimeFigureOut">
              <a:rPr lang="en-CA" smtClean="0"/>
              <a:t>2023-01-17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C6471FF-134C-4A0E-A4B8-643CFBBADD39}" type="slidenum">
              <a:rPr lang="en-CA" smtClean="0"/>
              <a:t>‹#›</a:t>
            </a:fld>
            <a:endParaRPr lang="en-CA"/>
          </a:p>
        </p:txBody>
      </p:sp>
    </p:spTree>
    <p:extLst>
      <p:ext uri="{BB962C8B-B14F-4D97-AF65-F5344CB8AC3E}">
        <p14:creationId xmlns:p14="http://schemas.microsoft.com/office/powerpoint/2010/main" val="1067849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9CE900E-69CE-453B-B223-FE8CC760D1DF}" type="datetimeFigureOut">
              <a:rPr lang="en-CA" smtClean="0"/>
              <a:t>2023-01-17</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CA"/>
          </a:p>
        </p:txBody>
      </p:sp>
      <p:sp>
        <p:nvSpPr>
          <p:cNvPr id="9" name="Slide Number Placeholder 8"/>
          <p:cNvSpPr>
            <a:spLocks noGrp="1"/>
          </p:cNvSpPr>
          <p:nvPr>
            <p:ph type="sldNum" sz="quarter" idx="12"/>
          </p:nvPr>
        </p:nvSpPr>
        <p:spPr/>
        <p:txBody>
          <a:bodyPr/>
          <a:lstStyle/>
          <a:p>
            <a:fld id="{CC6471FF-134C-4A0E-A4B8-643CFBBADD39}" type="slidenum">
              <a:rPr lang="en-CA" smtClean="0"/>
              <a:t>‹#›</a:t>
            </a:fld>
            <a:endParaRPr lang="en-CA"/>
          </a:p>
        </p:txBody>
      </p:sp>
    </p:spTree>
    <p:extLst>
      <p:ext uri="{BB962C8B-B14F-4D97-AF65-F5344CB8AC3E}">
        <p14:creationId xmlns:p14="http://schemas.microsoft.com/office/powerpoint/2010/main" val="92157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9CE900E-69CE-453B-B223-FE8CC760D1DF}" type="datetimeFigureOut">
              <a:rPr lang="en-CA" smtClean="0"/>
              <a:t>2023-01-17</a:t>
            </a:fld>
            <a:endParaRPr lang="en-C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C6471FF-134C-4A0E-A4B8-643CFBBADD39}" type="slidenum">
              <a:rPr lang="en-CA" smtClean="0"/>
              <a:t>‹#›</a:t>
            </a:fld>
            <a:endParaRPr lang="en-CA"/>
          </a:p>
        </p:txBody>
      </p:sp>
    </p:spTree>
    <p:extLst>
      <p:ext uri="{BB962C8B-B14F-4D97-AF65-F5344CB8AC3E}">
        <p14:creationId xmlns:p14="http://schemas.microsoft.com/office/powerpoint/2010/main" val="3682409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CE900E-69CE-453B-B223-FE8CC760D1DF}" type="datetimeFigureOut">
              <a:rPr lang="en-CA" smtClean="0"/>
              <a:t>2023-01-17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C6471FF-134C-4A0E-A4B8-643CFBBADD39}" type="slidenum">
              <a:rPr lang="en-CA" smtClean="0"/>
              <a:t>‹#›</a:t>
            </a:fld>
            <a:endParaRPr lang="en-CA"/>
          </a:p>
        </p:txBody>
      </p:sp>
    </p:spTree>
    <p:extLst>
      <p:ext uri="{BB962C8B-B14F-4D97-AF65-F5344CB8AC3E}">
        <p14:creationId xmlns:p14="http://schemas.microsoft.com/office/powerpoint/2010/main" val="313491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9CE900E-69CE-453B-B223-FE8CC760D1DF}" type="datetimeFigureOut">
              <a:rPr lang="en-CA" smtClean="0"/>
              <a:t>2023-01-17</a:t>
            </a:fld>
            <a:endParaRPr lang="en-C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CA"/>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C6471FF-134C-4A0E-A4B8-643CFBBADD39}" type="slidenum">
              <a:rPr lang="en-CA" smtClean="0"/>
              <a:t>‹#›</a:t>
            </a:fld>
            <a:endParaRPr lang="en-C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871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google.ca/url?sa=i&amp;rct=j&amp;q=&amp;esrc=s&amp;source=images&amp;cd=&amp;cad=rja&amp;uact=8&amp;ved=2ahUKEwjx9vmp4-3fAhVD2IMKHQlQAwoQjRx6BAgBEAU&amp;url=http%3A%2F%2Fwww.softskillsbuilder.com%2F2016%2F06%2Fcareer-professionals-tips-for-supporting-jobseekers-through-stages-of-change.html&amp;psig=AOvVaw1zh6Q2LzljRDxfTXLWy2rl&amp;ust=1547572439050735"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google.ca/url?sa=i&amp;rct=j&amp;q=&amp;esrc=s&amp;source=images&amp;cd=&amp;cad=rja&amp;uact=8&amp;ved=2ahUKEwjFyZbsxbXZAhWi1IMKHS6kCSQQjRx6BAgAEAY&amp;url=http://clipart-library.com/activity-cliparts.html&amp;psig=AOvVaw3y6B5Nur5MuF96beTOaZ1Y&amp;ust=1519252250314382"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0CA204-ECD8-4664-88B2-5D508776B4D5}"/>
              </a:ext>
            </a:extLst>
          </p:cNvPr>
          <p:cNvSpPr>
            <a:spLocks noGrp="1"/>
          </p:cNvSpPr>
          <p:nvPr>
            <p:ph type="ctrTitle"/>
          </p:nvPr>
        </p:nvSpPr>
        <p:spPr>
          <a:xfrm>
            <a:off x="5289754" y="639097"/>
            <a:ext cx="6253317" cy="3686015"/>
          </a:xfrm>
        </p:spPr>
        <p:txBody>
          <a:bodyPr>
            <a:normAutofit/>
          </a:bodyPr>
          <a:lstStyle/>
          <a:p>
            <a:pPr algn="ctr"/>
            <a:r>
              <a:rPr lang="en-CA" sz="6800" dirty="0"/>
              <a:t>Week 2 – Dimensions of Wellness &amp; SDOH </a:t>
            </a:r>
          </a:p>
        </p:txBody>
      </p:sp>
      <p:pic>
        <p:nvPicPr>
          <p:cNvPr id="15362" name="Picture 2" descr="citiscan result hand ok">
            <a:extLst>
              <a:ext uri="{FF2B5EF4-FFF2-40B4-BE49-F238E27FC236}">
                <a16:creationId xmlns:a16="http://schemas.microsoft.com/office/drawing/2014/main" id="{0F7A76C6-7D0F-4A6A-A230-69390F3BEF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663365"/>
            <a:ext cx="4001315" cy="5001643"/>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0122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DC2AD-3F87-443E-9EBC-1DB6500F8FE7}"/>
              </a:ext>
            </a:extLst>
          </p:cNvPr>
          <p:cNvSpPr>
            <a:spLocks noGrp="1"/>
          </p:cNvSpPr>
          <p:nvPr>
            <p:ph type="title"/>
          </p:nvPr>
        </p:nvSpPr>
        <p:spPr>
          <a:xfrm>
            <a:off x="4974771" y="634946"/>
            <a:ext cx="6574972" cy="1450757"/>
          </a:xfrm>
        </p:spPr>
        <p:txBody>
          <a:bodyPr>
            <a:normAutofit/>
          </a:bodyPr>
          <a:lstStyle/>
          <a:p>
            <a:r>
              <a:rPr lang="en-CA" dirty="0"/>
              <a:t>The 7th Dimension: Environmental Dimension</a:t>
            </a:r>
          </a:p>
        </p:txBody>
      </p:sp>
      <p:pic>
        <p:nvPicPr>
          <p:cNvPr id="2056" name="Picture 8" descr="environment-icon - FAO UNC Eshelman School of Pharmacy">
            <a:extLst>
              <a:ext uri="{FF2B5EF4-FFF2-40B4-BE49-F238E27FC236}">
                <a16:creationId xmlns:a16="http://schemas.microsoft.com/office/drawing/2014/main" id="{84F296EE-F539-4A82-B9B2-E9A6798A40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296626"/>
            <a:ext cx="4001315" cy="400131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96965C-8F99-4AAD-9A9F-279DB6D34734}"/>
              </a:ext>
            </a:extLst>
          </p:cNvPr>
          <p:cNvSpPr>
            <a:spLocks noGrp="1"/>
          </p:cNvSpPr>
          <p:nvPr>
            <p:ph idx="1"/>
          </p:nvPr>
        </p:nvSpPr>
        <p:spPr>
          <a:xfrm>
            <a:off x="4974769" y="2198914"/>
            <a:ext cx="6574973" cy="3670180"/>
          </a:xfrm>
        </p:spPr>
        <p:txBody>
          <a:bodyPr>
            <a:normAutofit/>
          </a:bodyPr>
          <a:lstStyle/>
          <a:p>
            <a:pPr>
              <a:buFont typeface="Wingdings" panose="05000000000000000000" pitchFamily="2" charset="2"/>
              <a:buChar char="§"/>
            </a:pPr>
            <a:r>
              <a:rPr lang="en-US" sz="2200" dirty="0"/>
              <a:t>Difficult to adopt a ‘well’ way of living when our environment is not healthy and well</a:t>
            </a:r>
          </a:p>
          <a:p>
            <a:pPr>
              <a:buFont typeface="Wingdings" panose="05000000000000000000" pitchFamily="2" charset="2"/>
              <a:buChar char="§"/>
            </a:pPr>
            <a:r>
              <a:rPr lang="en-US" sz="2200" dirty="0"/>
              <a:t>Being respectful and attempting to live in harmony with nature</a:t>
            </a:r>
          </a:p>
          <a:p>
            <a:pPr>
              <a:buFont typeface="Wingdings" panose="05000000000000000000" pitchFamily="2" charset="2"/>
              <a:buChar char="§"/>
            </a:pPr>
            <a:r>
              <a:rPr lang="en-US" sz="2200" dirty="0"/>
              <a:t>Ensuring stability and longevity of natural resources</a:t>
            </a:r>
          </a:p>
          <a:p>
            <a:endParaRPr lang="en-CA" b="1" dirty="0"/>
          </a:p>
        </p:txBody>
      </p:sp>
      <p:sp>
        <p:nvSpPr>
          <p:cNvPr id="81" name="Rectangle 80">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59420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CA" noProof="0" dirty="0"/>
              <a:t>Social Determinants of Health</a:t>
            </a:r>
          </a:p>
        </p:txBody>
      </p:sp>
      <p:sp>
        <p:nvSpPr>
          <p:cNvPr id="5" name="Content Placeholder 1"/>
          <p:cNvSpPr>
            <a:spLocks noGrp="1"/>
          </p:cNvSpPr>
          <p:nvPr>
            <p:ph sz="quarter" idx="1"/>
          </p:nvPr>
        </p:nvSpPr>
        <p:spPr>
          <a:xfrm>
            <a:off x="1348674" y="1955676"/>
            <a:ext cx="8503920" cy="1473324"/>
          </a:xfrm>
        </p:spPr>
        <p:txBody>
          <a:bodyPr/>
          <a:lstStyle/>
          <a:p>
            <a:r>
              <a:rPr lang="en-CA" noProof="0" dirty="0"/>
              <a:t>Health is determined by complex interactions between our environment, genetic makeup, and where we live and work</a:t>
            </a:r>
          </a:p>
        </p:txBody>
      </p:sp>
      <p:sp>
        <p:nvSpPr>
          <p:cNvPr id="6" name="Rectangle 5"/>
          <p:cNvSpPr/>
          <p:nvPr/>
        </p:nvSpPr>
        <p:spPr>
          <a:xfrm>
            <a:off x="2698788" y="3092520"/>
            <a:ext cx="6794424" cy="2585323"/>
          </a:xfrm>
          <a:prstGeom prst="rect">
            <a:avLst/>
          </a:prstGeom>
          <a:noFill/>
        </p:spPr>
        <p:txBody>
          <a:bodyPr wrap="none" lIns="91440" tIns="45720" rIns="91440" bIns="45720">
            <a:spAutoFit/>
          </a:bodyPr>
          <a:lstStyle/>
          <a:p>
            <a:pPr algn="ctr"/>
            <a:r>
              <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Can you think of things</a:t>
            </a:r>
          </a:p>
          <a:p>
            <a:pPr algn="ctr"/>
            <a:r>
              <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in life that affect your </a:t>
            </a:r>
          </a:p>
          <a:p>
            <a:pPr algn="ctr"/>
            <a:r>
              <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personal health?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F53B4-774A-4494-A4A1-68141E9CBC7F}"/>
              </a:ext>
            </a:extLst>
          </p:cNvPr>
          <p:cNvSpPr>
            <a:spLocks noGrp="1"/>
          </p:cNvSpPr>
          <p:nvPr>
            <p:ph type="title"/>
          </p:nvPr>
        </p:nvSpPr>
        <p:spPr>
          <a:xfrm>
            <a:off x="5181601" y="634946"/>
            <a:ext cx="6368142" cy="1450757"/>
          </a:xfrm>
        </p:spPr>
        <p:txBody>
          <a:bodyPr>
            <a:normAutofit/>
          </a:bodyPr>
          <a:lstStyle/>
          <a:p>
            <a:r>
              <a:rPr lang="en-CA" dirty="0"/>
              <a:t>SDOH – Defined </a:t>
            </a:r>
          </a:p>
        </p:txBody>
      </p:sp>
      <p:pic>
        <p:nvPicPr>
          <p:cNvPr id="10242" name="Picture 2" descr="person in blue denim jeans with gray and black metal padlock">
            <a:extLst>
              <a:ext uri="{FF2B5EF4-FFF2-40B4-BE49-F238E27FC236}">
                <a16:creationId xmlns:a16="http://schemas.microsoft.com/office/drawing/2014/main" id="{2AA2B67A-0D4E-490A-A54B-1E96A0DE61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472"/>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153084-6899-434A-8F25-36DCF1C74000}"/>
              </a:ext>
            </a:extLst>
          </p:cNvPr>
          <p:cNvSpPr>
            <a:spLocks noGrp="1"/>
          </p:cNvSpPr>
          <p:nvPr>
            <p:ph idx="1"/>
          </p:nvPr>
        </p:nvSpPr>
        <p:spPr>
          <a:xfrm>
            <a:off x="5181601" y="2198914"/>
            <a:ext cx="6368142" cy="3670180"/>
          </a:xfrm>
        </p:spPr>
        <p:txBody>
          <a:bodyPr>
            <a:normAutofit/>
          </a:bodyPr>
          <a:lstStyle/>
          <a:p>
            <a:r>
              <a:rPr lang="en-CA" b="1"/>
              <a:t>“The economic and social conditions that shape the health of individuals, communities, and jurisdictions as a whole … and the primary determinants of whether individuals stay healthy or become ill”</a:t>
            </a:r>
          </a:p>
          <a:p>
            <a:pPr>
              <a:buFont typeface="Wingdings" panose="05000000000000000000" pitchFamily="2" charset="2"/>
              <a:buChar char="§"/>
            </a:pPr>
            <a:r>
              <a:rPr lang="en-CA"/>
              <a:t>The larger the gap, the lower the health status </a:t>
            </a:r>
          </a:p>
        </p:txBody>
      </p:sp>
    </p:spTree>
    <p:extLst>
      <p:ext uri="{BB962C8B-B14F-4D97-AF65-F5344CB8AC3E}">
        <p14:creationId xmlns:p14="http://schemas.microsoft.com/office/powerpoint/2010/main" val="792149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p:cNvSpPr>
            <a:spLocks noGrp="1"/>
          </p:cNvSpPr>
          <p:nvPr>
            <p:ph type="title"/>
          </p:nvPr>
        </p:nvSpPr>
        <p:spPr>
          <a:xfrm>
            <a:off x="492369" y="516835"/>
            <a:ext cx="3735502" cy="2103875"/>
          </a:xfrm>
        </p:spPr>
        <p:txBody>
          <a:bodyPr>
            <a:normAutofit/>
          </a:bodyPr>
          <a:lstStyle/>
          <a:p>
            <a:pPr algn="ctr"/>
            <a:r>
              <a:rPr lang="en-CA" sz="3600" noProof="0" dirty="0">
                <a:solidFill>
                  <a:srgbClr val="FFFFFF"/>
                </a:solidFill>
              </a:rPr>
              <a:t>Social Determinants of Health</a:t>
            </a:r>
          </a:p>
        </p:txBody>
      </p:sp>
      <p:sp>
        <p:nvSpPr>
          <p:cNvPr id="2" name="Content Placeholder 1"/>
          <p:cNvSpPr>
            <a:spLocks noGrp="1"/>
          </p:cNvSpPr>
          <p:nvPr>
            <p:ph idx="1"/>
          </p:nvPr>
        </p:nvSpPr>
        <p:spPr>
          <a:xfrm>
            <a:off x="492371" y="2653800"/>
            <a:ext cx="3735500" cy="3335519"/>
          </a:xfrm>
        </p:spPr>
        <p:txBody>
          <a:bodyPr>
            <a:normAutofit/>
          </a:bodyPr>
          <a:lstStyle/>
          <a:p>
            <a:pPr>
              <a:spcBef>
                <a:spcPts val="600"/>
              </a:spcBef>
              <a:spcAft>
                <a:spcPts val="0"/>
              </a:spcAft>
              <a:buFont typeface="Wingdings" panose="05000000000000000000" pitchFamily="2" charset="2"/>
              <a:buChar char="§"/>
            </a:pPr>
            <a:r>
              <a:rPr lang="en-CA" sz="2200" noProof="0" dirty="0">
                <a:solidFill>
                  <a:srgbClr val="FFFFFF"/>
                </a:solidFill>
              </a:rPr>
              <a:t>Disability</a:t>
            </a:r>
          </a:p>
          <a:p>
            <a:pPr>
              <a:spcBef>
                <a:spcPts val="600"/>
              </a:spcBef>
              <a:spcAft>
                <a:spcPts val="0"/>
              </a:spcAft>
              <a:buFont typeface="Wingdings" panose="05000000000000000000" pitchFamily="2" charset="2"/>
              <a:buChar char="§"/>
            </a:pPr>
            <a:r>
              <a:rPr lang="en-CA" sz="2200" dirty="0">
                <a:solidFill>
                  <a:srgbClr val="FFFFFF"/>
                </a:solidFill>
              </a:rPr>
              <a:t>Early life</a:t>
            </a:r>
          </a:p>
          <a:p>
            <a:pPr>
              <a:spcBef>
                <a:spcPts val="600"/>
              </a:spcBef>
              <a:spcAft>
                <a:spcPts val="0"/>
              </a:spcAft>
              <a:buFont typeface="Wingdings" panose="05000000000000000000" pitchFamily="2" charset="2"/>
              <a:buChar char="§"/>
            </a:pPr>
            <a:r>
              <a:rPr lang="en-CA" sz="2200" noProof="0" dirty="0">
                <a:solidFill>
                  <a:srgbClr val="FFFFFF"/>
                </a:solidFill>
              </a:rPr>
              <a:t>Education </a:t>
            </a:r>
            <a:endParaRPr lang="en-CA" sz="2200" dirty="0">
              <a:solidFill>
                <a:srgbClr val="FFFFFF"/>
              </a:solidFill>
            </a:endParaRPr>
          </a:p>
          <a:p>
            <a:pPr>
              <a:spcBef>
                <a:spcPts val="600"/>
              </a:spcBef>
              <a:spcAft>
                <a:spcPts val="0"/>
              </a:spcAft>
              <a:buFont typeface="Wingdings" panose="05000000000000000000" pitchFamily="2" charset="2"/>
              <a:buChar char="§"/>
            </a:pPr>
            <a:r>
              <a:rPr lang="en-CA" sz="2200" dirty="0">
                <a:solidFill>
                  <a:srgbClr val="FFFFFF"/>
                </a:solidFill>
              </a:rPr>
              <a:t>Employment and working conditions</a:t>
            </a:r>
          </a:p>
          <a:p>
            <a:pPr>
              <a:spcBef>
                <a:spcPts val="600"/>
              </a:spcBef>
              <a:spcAft>
                <a:spcPts val="0"/>
              </a:spcAft>
              <a:buFont typeface="Wingdings" panose="05000000000000000000" pitchFamily="2" charset="2"/>
              <a:buChar char="§"/>
            </a:pPr>
            <a:r>
              <a:rPr lang="en-CA" sz="2200" dirty="0">
                <a:solidFill>
                  <a:srgbClr val="FFFFFF"/>
                </a:solidFill>
              </a:rPr>
              <a:t>Food security</a:t>
            </a:r>
          </a:p>
          <a:p>
            <a:pPr>
              <a:spcAft>
                <a:spcPts val="1200"/>
              </a:spcAft>
            </a:pPr>
            <a:endParaRPr lang="en-CA" sz="1500" b="1" dirty="0">
              <a:solidFill>
                <a:srgbClr val="FFFFFF"/>
              </a:solidFill>
            </a:endParaRPr>
          </a:p>
          <a:p>
            <a:pPr>
              <a:spcAft>
                <a:spcPts val="1200"/>
              </a:spcAft>
            </a:pPr>
            <a:endParaRPr lang="en-CA" sz="1500" noProof="0" dirty="0">
              <a:solidFill>
                <a:srgbClr val="FFFFFF"/>
              </a:solidFill>
            </a:endParaRPr>
          </a:p>
        </p:txBody>
      </p:sp>
      <p:sp>
        <p:nvSpPr>
          <p:cNvPr id="79" name="Rectangle 78">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266" name="Picture 2" descr="person holding brown grains">
            <a:extLst>
              <a:ext uri="{FF2B5EF4-FFF2-40B4-BE49-F238E27FC236}">
                <a16:creationId xmlns:a16="http://schemas.microsoft.com/office/drawing/2014/main" id="{73DDC76E-318E-4BEF-A837-405E1502C6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66" b="7574"/>
          <a:stretch/>
        </p:blipFill>
        <p:spPr bwMode="auto">
          <a:xfrm>
            <a:off x="4812161" y="-2655"/>
            <a:ext cx="3606643" cy="3358597"/>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0" name="Picture 6" descr="people sitting on chair inside room">
            <a:extLst>
              <a:ext uri="{FF2B5EF4-FFF2-40B4-BE49-F238E27FC236}">
                <a16:creationId xmlns:a16="http://schemas.microsoft.com/office/drawing/2014/main" id="{0281338C-2755-4552-BECA-0DA9D5C988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370" r="2" b="6579"/>
          <a:stretch/>
        </p:blipFill>
        <p:spPr bwMode="auto">
          <a:xfrm>
            <a:off x="8576279" y="10"/>
            <a:ext cx="3610035" cy="335593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hallow focus photography of books">
            <a:extLst>
              <a:ext uri="{FF2B5EF4-FFF2-40B4-BE49-F238E27FC236}">
                <a16:creationId xmlns:a16="http://schemas.microsoft.com/office/drawing/2014/main" id="{DDD22F44-CF9C-42A5-BF5A-4AD792A48A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714" r="-2" b="908"/>
          <a:stretch/>
        </p:blipFill>
        <p:spPr bwMode="auto">
          <a:xfrm>
            <a:off x="4812161" y="3504904"/>
            <a:ext cx="7374154" cy="335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750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A45-CD78-E516-EFC5-6803F30ECE32}"/>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AC7E4C9C-5E4B-5C5B-2560-98B712E084D6}"/>
              </a:ext>
            </a:extLst>
          </p:cNvPr>
          <p:cNvSpPr>
            <a:spLocks noGrp="1"/>
          </p:cNvSpPr>
          <p:nvPr>
            <p:ph idx="1"/>
          </p:nvPr>
        </p:nvSpPr>
        <p:spPr>
          <a:xfrm>
            <a:off x="530942" y="560439"/>
            <a:ext cx="10624738" cy="5308655"/>
          </a:xfr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1" dirty="0"/>
              <a:t>Disability:</a:t>
            </a:r>
            <a:r>
              <a:rPr lang="en-CA" b="1" baseline="0" dirty="0"/>
              <a:t> </a:t>
            </a:r>
            <a:r>
              <a:rPr lang="en-CA" b="0" baseline="0" dirty="0"/>
              <a:t>low</a:t>
            </a:r>
            <a:r>
              <a:rPr lang="en-CA" dirty="0"/>
              <a:t> compensation and benefits to disabled Canadians.</a:t>
            </a:r>
            <a:r>
              <a:rPr lang="en-CA" baseline="0" dirty="0"/>
              <a:t>  Bill C-81, the Accessible Canada Act:  An Act to Ensure a Barrier-free Canada, to help improve accessibility for all Canadians</a:t>
            </a:r>
            <a:endParaRPr lang="en-CA"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2000" b="1" noProof="0"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sz="2000" b="1" noProof="0" dirty="0"/>
              <a:t>Early life:</a:t>
            </a:r>
            <a:r>
              <a:rPr lang="en-CA" sz="2000" b="1" baseline="0" noProof="0" dirty="0"/>
              <a:t> </a:t>
            </a:r>
            <a:r>
              <a:rPr lang="en-CA" sz="2000" b="0" baseline="0" noProof="0" dirty="0"/>
              <a:t>Developmental vulnerability – skills and behaviours are lower compared to peers, often live in disadvantaged conditions e.g. living in poverty, lack of access to nutritious food, inadequate housing, lack of safe childcare.  Social location (class, race, gender, immigrant status) can influence overall health</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20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b="1" noProof="0" dirty="0"/>
              <a:t>Education</a:t>
            </a:r>
            <a:r>
              <a:rPr lang="en-CA" noProof="0" dirty="0"/>
              <a:t>: Higher education = better health and access to job training and opportunity for gainful employment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2000" b="1"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sz="2000" b="1" dirty="0"/>
              <a:t>Employment and working conditions: </a:t>
            </a:r>
            <a:r>
              <a:rPr lang="en-CA" sz="2000" dirty="0"/>
              <a:t>Working hours, work</a:t>
            </a:r>
            <a:r>
              <a:rPr lang="en-CA" sz="2000" baseline="0" dirty="0"/>
              <a:t> stress, rewarding/enjoying opportunities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2000"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sz="2000" b="1" dirty="0"/>
              <a:t>Food insecurity: </a:t>
            </a:r>
            <a:r>
              <a:rPr lang="en-CA" sz="2000" b="0" dirty="0"/>
              <a:t>11.9</a:t>
            </a:r>
            <a:r>
              <a:rPr lang="en-CA" sz="2000" dirty="0"/>
              <a:t>% of Canadian households experience food insecurity;</a:t>
            </a:r>
            <a:r>
              <a:rPr lang="en-CA" sz="2000" baseline="0" dirty="0"/>
              <a:t> </a:t>
            </a:r>
            <a:r>
              <a:rPr lang="en-US" sz="2000" b="0" i="0" u="none" strike="noStrike" kern="1200" baseline="0" dirty="0">
                <a:solidFill>
                  <a:schemeClr val="tx1"/>
                </a:solidFill>
                <a:latin typeface="+mn-lt"/>
                <a:ea typeface="+mn-ea"/>
                <a:cs typeface="+mn-cs"/>
              </a:rPr>
              <a:t>psychological impacts on families dealing with food insecurity are linked to </a:t>
            </a:r>
            <a:r>
              <a:rPr lang="en-US" sz="2000" b="0" i="0" u="none" strike="noStrike" kern="1200" baseline="0" dirty="0" err="1">
                <a:solidFill>
                  <a:schemeClr val="tx1"/>
                </a:solidFill>
                <a:latin typeface="+mn-lt"/>
                <a:ea typeface="+mn-ea"/>
                <a:cs typeface="+mn-cs"/>
              </a:rPr>
              <a:t>behavioural</a:t>
            </a:r>
            <a:r>
              <a:rPr lang="en-US" sz="2000" b="0" i="0" u="none" strike="noStrike" kern="1200" baseline="0" dirty="0">
                <a:solidFill>
                  <a:schemeClr val="tx1"/>
                </a:solidFill>
                <a:latin typeface="+mn-lt"/>
                <a:ea typeface="+mn-ea"/>
                <a:cs typeface="+mn-cs"/>
              </a:rPr>
              <a:t>, emotional, and academic problems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4096883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F888C18-7E74-4A98-A7B4-A5C43583A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436840-698D-4B5F-A7C0-101AD48D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p:cNvSpPr>
            <a:spLocks noGrp="1"/>
          </p:cNvSpPr>
          <p:nvPr>
            <p:ph type="title"/>
          </p:nvPr>
        </p:nvSpPr>
        <p:spPr>
          <a:xfrm>
            <a:off x="1097280" y="516835"/>
            <a:ext cx="5977937" cy="1666501"/>
          </a:xfrm>
        </p:spPr>
        <p:txBody>
          <a:bodyPr>
            <a:normAutofit/>
          </a:bodyPr>
          <a:lstStyle/>
          <a:p>
            <a:r>
              <a:rPr lang="en-CA" sz="4000" noProof="0" dirty="0">
                <a:solidFill>
                  <a:srgbClr val="FFFFFF"/>
                </a:solidFill>
              </a:rPr>
              <a:t>Social Determinants of Health </a:t>
            </a:r>
            <a:r>
              <a:rPr lang="en-CA" sz="4000" dirty="0">
                <a:solidFill>
                  <a:srgbClr val="FFFFFF"/>
                </a:solidFill>
              </a:rPr>
              <a:t>(</a:t>
            </a:r>
            <a:r>
              <a:rPr lang="en-CA" sz="4000" i="1" dirty="0">
                <a:solidFill>
                  <a:srgbClr val="FFFFFF"/>
                </a:solidFill>
              </a:rPr>
              <a:t>cont.</a:t>
            </a:r>
            <a:r>
              <a:rPr lang="en-CA" sz="4000" dirty="0">
                <a:solidFill>
                  <a:srgbClr val="FFFFFF"/>
                </a:solidFill>
              </a:rPr>
              <a:t>)</a:t>
            </a:r>
            <a:endParaRPr lang="en-CA" sz="4000" noProof="0" dirty="0">
              <a:solidFill>
                <a:srgbClr val="FFFFFF"/>
              </a:solidFill>
            </a:endParaRPr>
          </a:p>
        </p:txBody>
      </p:sp>
      <p:sp>
        <p:nvSpPr>
          <p:cNvPr id="2" name="Content Placeholder 1"/>
          <p:cNvSpPr>
            <a:spLocks noGrp="1"/>
          </p:cNvSpPr>
          <p:nvPr>
            <p:ph idx="1"/>
          </p:nvPr>
        </p:nvSpPr>
        <p:spPr>
          <a:xfrm>
            <a:off x="1097279" y="2236304"/>
            <a:ext cx="5977938" cy="3652667"/>
          </a:xfrm>
        </p:spPr>
        <p:txBody>
          <a:bodyPr>
            <a:normAutofit/>
          </a:bodyPr>
          <a:lstStyle/>
          <a:p>
            <a:pPr>
              <a:spcBef>
                <a:spcPts val="600"/>
              </a:spcBef>
              <a:spcAft>
                <a:spcPts val="0"/>
              </a:spcAft>
              <a:buFont typeface="Wingdings" panose="05000000000000000000" pitchFamily="2" charset="2"/>
              <a:buChar char="§"/>
            </a:pPr>
            <a:r>
              <a:rPr lang="en-CA" sz="2200" noProof="0" dirty="0">
                <a:solidFill>
                  <a:srgbClr val="FFFFFF"/>
                </a:solidFill>
              </a:rPr>
              <a:t>Gender</a:t>
            </a:r>
          </a:p>
          <a:p>
            <a:pPr>
              <a:spcBef>
                <a:spcPts val="600"/>
              </a:spcBef>
              <a:spcAft>
                <a:spcPts val="0"/>
              </a:spcAft>
              <a:buFont typeface="Wingdings" panose="05000000000000000000" pitchFamily="2" charset="2"/>
              <a:buChar char="§"/>
            </a:pPr>
            <a:r>
              <a:rPr lang="en-CA" sz="2200" dirty="0">
                <a:solidFill>
                  <a:srgbClr val="FFFFFF"/>
                </a:solidFill>
              </a:rPr>
              <a:t>Geography</a:t>
            </a:r>
          </a:p>
          <a:p>
            <a:pPr>
              <a:spcBef>
                <a:spcPts val="600"/>
              </a:spcBef>
              <a:spcAft>
                <a:spcPts val="0"/>
              </a:spcAft>
              <a:buFont typeface="Wingdings" panose="05000000000000000000" pitchFamily="2" charset="2"/>
              <a:buChar char="§"/>
            </a:pPr>
            <a:r>
              <a:rPr lang="en-CA" sz="2200" noProof="0" dirty="0">
                <a:solidFill>
                  <a:srgbClr val="FFFFFF"/>
                </a:solidFill>
              </a:rPr>
              <a:t>Health care services</a:t>
            </a:r>
            <a:endParaRPr lang="en-CA" sz="2200" dirty="0">
              <a:solidFill>
                <a:srgbClr val="FFFFFF"/>
              </a:solidFill>
            </a:endParaRPr>
          </a:p>
          <a:p>
            <a:pPr>
              <a:spcBef>
                <a:spcPts val="600"/>
              </a:spcBef>
              <a:spcAft>
                <a:spcPts val="0"/>
              </a:spcAft>
              <a:buFont typeface="Wingdings" panose="05000000000000000000" pitchFamily="2" charset="2"/>
              <a:buChar char="§"/>
            </a:pPr>
            <a:r>
              <a:rPr lang="en-CA" sz="2200" dirty="0">
                <a:solidFill>
                  <a:srgbClr val="FFFFFF"/>
                </a:solidFill>
              </a:rPr>
              <a:t>Housing</a:t>
            </a:r>
          </a:p>
          <a:p>
            <a:pPr>
              <a:spcBef>
                <a:spcPts val="600"/>
              </a:spcBef>
              <a:spcAft>
                <a:spcPts val="0"/>
              </a:spcAft>
              <a:buFont typeface="Wingdings" panose="05000000000000000000" pitchFamily="2" charset="2"/>
              <a:buChar char="§"/>
            </a:pPr>
            <a:r>
              <a:rPr lang="en-CA" sz="2200" dirty="0">
                <a:solidFill>
                  <a:srgbClr val="FFFFFF"/>
                </a:solidFill>
              </a:rPr>
              <a:t>Immigrant status</a:t>
            </a:r>
          </a:p>
          <a:p>
            <a:pPr>
              <a:spcAft>
                <a:spcPts val="1200"/>
              </a:spcAft>
            </a:pPr>
            <a:endParaRPr lang="en-CA" sz="1800" b="1" dirty="0">
              <a:solidFill>
                <a:srgbClr val="FFFFFF"/>
              </a:solidFill>
            </a:endParaRPr>
          </a:p>
          <a:p>
            <a:pPr>
              <a:spcAft>
                <a:spcPts val="1200"/>
              </a:spcAft>
            </a:pPr>
            <a:endParaRPr lang="en-CA" sz="1800" noProof="0" dirty="0">
              <a:solidFill>
                <a:srgbClr val="FFFFFF"/>
              </a:solidFill>
            </a:endParaRPr>
          </a:p>
        </p:txBody>
      </p:sp>
      <p:sp>
        <p:nvSpPr>
          <p:cNvPr id="77" name="Rectangle 76">
            <a:extLst>
              <a:ext uri="{FF2B5EF4-FFF2-40B4-BE49-F238E27FC236}">
                <a16:creationId xmlns:a16="http://schemas.microsoft.com/office/drawing/2014/main" id="{3682BE5A-770A-4799-BE6D-CE0BD0AD2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292" name="Picture 4" descr="brown 4-layer bricked building">
            <a:extLst>
              <a:ext uri="{FF2B5EF4-FFF2-40B4-BE49-F238E27FC236}">
                <a16:creationId xmlns:a16="http://schemas.microsoft.com/office/drawing/2014/main" id="{0B27FB23-8C2D-4289-8488-6D5D7C498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 r="-3" b="-3"/>
          <a:stretch/>
        </p:blipFill>
        <p:spPr bwMode="auto">
          <a:xfrm>
            <a:off x="7611902" y="10"/>
            <a:ext cx="4578557" cy="339698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5B58713-80A3-4F72-8ADA-A63E6BA8B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woman wears green face mask">
            <a:extLst>
              <a:ext uri="{FF2B5EF4-FFF2-40B4-BE49-F238E27FC236}">
                <a16:creationId xmlns:a16="http://schemas.microsoft.com/office/drawing/2014/main" id="{AD3C8B07-2682-4B1B-BCF6-0CEAE85D64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54" r="2250" b="1"/>
          <a:stretch/>
        </p:blipFill>
        <p:spPr bwMode="auto">
          <a:xfrm>
            <a:off x="7611902" y="3461004"/>
            <a:ext cx="4580097" cy="3396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716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930BF-CDBD-8976-316E-130122AC0E1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FD66639-4DF2-F20A-CB90-5A4F2EF7CB1D}"/>
              </a:ext>
            </a:extLst>
          </p:cNvPr>
          <p:cNvSpPr>
            <a:spLocks noGrp="1"/>
          </p:cNvSpPr>
          <p:nvPr>
            <p:ph idx="1"/>
          </p:nvPr>
        </p:nvSpPr>
        <p:spPr>
          <a:xfrm>
            <a:off x="552659" y="532563"/>
            <a:ext cx="10603021" cy="5336531"/>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400" b="1" noProof="0" dirty="0"/>
              <a:t>Gender: </a:t>
            </a:r>
            <a:r>
              <a:rPr lang="en-CA" sz="2400" b="0" noProof="0" dirty="0"/>
              <a:t>i</a:t>
            </a:r>
            <a:r>
              <a:rPr lang="en-CA" sz="2400" noProof="0" dirty="0"/>
              <a:t>ncreased risk of poor health for women, discrimination against</a:t>
            </a:r>
            <a:r>
              <a:rPr lang="en-CA" sz="2400" baseline="0" noProof="0" dirty="0"/>
              <a:t> LGBTQ2+</a:t>
            </a:r>
            <a:endParaRPr lang="en-CA" sz="2400" noProof="0" dirty="0"/>
          </a:p>
          <a:p>
            <a:endParaRPr lang="en-CA" sz="2400" b="1" dirty="0"/>
          </a:p>
          <a:p>
            <a:r>
              <a:rPr lang="en-CA" sz="2400" b="1" dirty="0"/>
              <a:t>Geography:</a:t>
            </a:r>
            <a:r>
              <a:rPr lang="en-CA" sz="2400" b="0" dirty="0"/>
              <a:t> rural/northern are</a:t>
            </a:r>
            <a:r>
              <a:rPr lang="en-CA" sz="2400" b="0" baseline="0" dirty="0"/>
              <a:t> more disadvantaged, living in segregated or near hazardous neighbourhoods</a:t>
            </a:r>
          </a:p>
          <a:p>
            <a:endParaRPr lang="en-CA" sz="2400" b="1"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sz="2400" b="1" dirty="0"/>
              <a:t>Healthcare services: </a:t>
            </a:r>
            <a:r>
              <a:rPr lang="en-CA" sz="2400" dirty="0"/>
              <a:t>public healthcare insurance but access issues for rural, low-income wait</a:t>
            </a:r>
            <a:r>
              <a:rPr lang="en-CA" sz="2400" baseline="0" dirty="0"/>
              <a:t> times</a:t>
            </a:r>
            <a:endParaRPr lang="en-CA" sz="240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24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sz="2400" b="1" dirty="0"/>
              <a:t>Housing: </a:t>
            </a:r>
            <a:r>
              <a:rPr lang="en-CA" sz="2400" b="0" dirty="0"/>
              <a:t>high</a:t>
            </a:r>
            <a:r>
              <a:rPr lang="en-CA" sz="2400" b="0" baseline="0" dirty="0"/>
              <a:t> rents, </a:t>
            </a:r>
            <a:r>
              <a:rPr lang="en-CA" sz="2400" dirty="0"/>
              <a:t>under-housed or homeless are at greater risk of health issues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2400" b="0" i="0" u="none" strike="noStrike" kern="1200" baseline="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CA" sz="2400" b="1" i="0" u="none" strike="noStrike" kern="1200" baseline="0" dirty="0">
                <a:solidFill>
                  <a:schemeClr val="tx1"/>
                </a:solidFill>
                <a:latin typeface="+mn-lt"/>
                <a:ea typeface="+mn-ea"/>
                <a:cs typeface="+mn-cs"/>
              </a:rPr>
              <a:t>Immigrant status: </a:t>
            </a:r>
            <a:r>
              <a:rPr lang="en-CA" sz="2400" b="0" i="0" u="none" strike="noStrike" kern="1200" baseline="0" dirty="0">
                <a:solidFill>
                  <a:schemeClr val="tx1"/>
                </a:solidFill>
                <a:latin typeface="+mn-lt"/>
                <a:ea typeface="+mn-ea"/>
                <a:cs typeface="+mn-cs"/>
              </a:rPr>
              <a:t>sometimes marginalized, difficult to access health, social, and education services, lower paying jobs, family separation</a:t>
            </a:r>
            <a:endParaRPr lang="en-US" sz="2400" b="1" i="0" u="none" strike="noStrike" kern="1200" baseline="0" dirty="0">
              <a:solidFill>
                <a:schemeClr val="tx1"/>
              </a:solidFill>
              <a:latin typeface="+mn-lt"/>
              <a:ea typeface="+mn-ea"/>
              <a:cs typeface="+mn-cs"/>
            </a:endParaRPr>
          </a:p>
          <a:p>
            <a:endParaRPr lang="en-CA" dirty="0"/>
          </a:p>
        </p:txBody>
      </p:sp>
    </p:spTree>
    <p:extLst>
      <p:ext uri="{BB962C8B-B14F-4D97-AF65-F5344CB8AC3E}">
        <p14:creationId xmlns:p14="http://schemas.microsoft.com/office/powerpoint/2010/main" val="3282640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p:cNvSpPr>
            <a:spLocks noGrp="1"/>
          </p:cNvSpPr>
          <p:nvPr>
            <p:ph type="title"/>
          </p:nvPr>
        </p:nvSpPr>
        <p:spPr>
          <a:xfrm>
            <a:off x="1097280" y="516835"/>
            <a:ext cx="5977937" cy="1666501"/>
          </a:xfrm>
        </p:spPr>
        <p:txBody>
          <a:bodyPr>
            <a:normAutofit/>
          </a:bodyPr>
          <a:lstStyle/>
          <a:p>
            <a:r>
              <a:rPr lang="en-CA" sz="4000">
                <a:solidFill>
                  <a:srgbClr val="FFFFFF"/>
                </a:solidFill>
              </a:rPr>
              <a:t>Social Determinants of Health (</a:t>
            </a:r>
            <a:r>
              <a:rPr lang="en-CA" sz="4000" i="1">
                <a:solidFill>
                  <a:srgbClr val="FFFFFF"/>
                </a:solidFill>
              </a:rPr>
              <a:t>cont.</a:t>
            </a:r>
            <a:r>
              <a:rPr lang="en-CA" sz="4000">
                <a:solidFill>
                  <a:srgbClr val="FFFFFF"/>
                </a:solidFill>
              </a:rPr>
              <a:t>)</a:t>
            </a:r>
          </a:p>
        </p:txBody>
      </p:sp>
      <p:sp>
        <p:nvSpPr>
          <p:cNvPr id="2" name="Content Placeholder 1"/>
          <p:cNvSpPr>
            <a:spLocks noGrp="1"/>
          </p:cNvSpPr>
          <p:nvPr>
            <p:ph idx="1"/>
          </p:nvPr>
        </p:nvSpPr>
        <p:spPr>
          <a:xfrm>
            <a:off x="1097279" y="2236304"/>
            <a:ext cx="5977938" cy="3652667"/>
          </a:xfrm>
        </p:spPr>
        <p:txBody>
          <a:bodyPr>
            <a:normAutofit/>
          </a:bodyPr>
          <a:lstStyle/>
          <a:p>
            <a:pPr>
              <a:spcAft>
                <a:spcPts val="0"/>
              </a:spcAft>
              <a:buFont typeface="Arial" panose="020B0604020202020204" pitchFamily="34" charset="0"/>
              <a:buChar char="•"/>
            </a:pPr>
            <a:r>
              <a:rPr lang="en-CA" sz="2200" dirty="0">
                <a:solidFill>
                  <a:srgbClr val="FFFFFF"/>
                </a:solidFill>
              </a:rPr>
              <a:t>Income and its distribution</a:t>
            </a:r>
            <a:endParaRPr lang="en-CA" sz="2200" noProof="0" dirty="0">
              <a:solidFill>
                <a:srgbClr val="FFFFFF"/>
              </a:solidFill>
            </a:endParaRPr>
          </a:p>
          <a:p>
            <a:pPr>
              <a:spcAft>
                <a:spcPts val="0"/>
              </a:spcAft>
              <a:buFont typeface="Arial" panose="020B0604020202020204" pitchFamily="34" charset="0"/>
              <a:buChar char="•"/>
            </a:pPr>
            <a:r>
              <a:rPr lang="en-CA" sz="2200" dirty="0">
                <a:solidFill>
                  <a:srgbClr val="FFFFFF"/>
                </a:solidFill>
              </a:rPr>
              <a:t>Indigenous ancestry</a:t>
            </a:r>
          </a:p>
          <a:p>
            <a:pPr>
              <a:spcAft>
                <a:spcPts val="0"/>
              </a:spcAft>
              <a:buFont typeface="Arial" panose="020B0604020202020204" pitchFamily="34" charset="0"/>
              <a:buChar char="•"/>
            </a:pPr>
            <a:r>
              <a:rPr lang="en-CA" sz="2200" dirty="0">
                <a:solidFill>
                  <a:srgbClr val="FFFFFF"/>
                </a:solidFill>
              </a:rPr>
              <a:t>Race</a:t>
            </a:r>
          </a:p>
          <a:p>
            <a:pPr>
              <a:spcAft>
                <a:spcPts val="0"/>
              </a:spcAft>
              <a:buFont typeface="Arial" panose="020B0604020202020204" pitchFamily="34" charset="0"/>
              <a:buChar char="•"/>
            </a:pPr>
            <a:r>
              <a:rPr lang="en-CA" sz="2200" dirty="0">
                <a:solidFill>
                  <a:srgbClr val="FFFFFF"/>
                </a:solidFill>
              </a:rPr>
              <a:t>Social exclusion</a:t>
            </a:r>
          </a:p>
          <a:p>
            <a:pPr>
              <a:spcAft>
                <a:spcPts val="0"/>
              </a:spcAft>
              <a:buFont typeface="Arial" panose="020B0604020202020204" pitchFamily="34" charset="0"/>
              <a:buChar char="•"/>
            </a:pPr>
            <a:r>
              <a:rPr lang="en-CA" sz="2200" dirty="0">
                <a:solidFill>
                  <a:srgbClr val="FFFFFF"/>
                </a:solidFill>
              </a:rPr>
              <a:t>Social safety net</a:t>
            </a:r>
          </a:p>
          <a:p>
            <a:pPr>
              <a:spcAft>
                <a:spcPts val="0"/>
              </a:spcAft>
              <a:buFont typeface="Arial" panose="020B0604020202020204" pitchFamily="34" charset="0"/>
              <a:buChar char="•"/>
            </a:pPr>
            <a:r>
              <a:rPr lang="en-CA" sz="2200" dirty="0">
                <a:solidFill>
                  <a:srgbClr val="FFFFFF"/>
                </a:solidFill>
              </a:rPr>
              <a:t>Unemployment and employment security</a:t>
            </a:r>
          </a:p>
          <a:p>
            <a:pPr>
              <a:spcAft>
                <a:spcPts val="0"/>
              </a:spcAft>
            </a:pPr>
            <a:endParaRPr lang="en-CA" sz="1800" dirty="0">
              <a:solidFill>
                <a:srgbClr val="FFFFFF"/>
              </a:solidFill>
            </a:endParaRPr>
          </a:p>
          <a:p>
            <a:pPr lvl="1">
              <a:spcAft>
                <a:spcPts val="1200"/>
              </a:spcAft>
            </a:pPr>
            <a:endParaRPr lang="en-CA" noProof="0" dirty="0">
              <a:solidFill>
                <a:srgbClr val="FFFFFF"/>
              </a:solidFill>
            </a:endParaRPr>
          </a:p>
          <a:p>
            <a:pPr>
              <a:spcAft>
                <a:spcPts val="1200"/>
              </a:spcAft>
            </a:pPr>
            <a:endParaRPr lang="en-CA" sz="1800" noProof="0" dirty="0">
              <a:solidFill>
                <a:srgbClr val="FFFFFF"/>
              </a:solidFill>
            </a:endParaRPr>
          </a:p>
        </p:txBody>
      </p:sp>
      <p:sp>
        <p:nvSpPr>
          <p:cNvPr id="77" name="Rectangle 76">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316" name="Picture 4" descr="focus photography of person counting dollar banknotes">
            <a:extLst>
              <a:ext uri="{FF2B5EF4-FFF2-40B4-BE49-F238E27FC236}">
                <a16:creationId xmlns:a16="http://schemas.microsoft.com/office/drawing/2014/main" id="{CFEF3ACA-5884-4A73-BFE4-61EA8ACD770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84579" y="575346"/>
            <a:ext cx="3609294" cy="24092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grayscale photography of man sitting on chair">
            <a:extLst>
              <a:ext uri="{FF2B5EF4-FFF2-40B4-BE49-F238E27FC236}">
                <a16:creationId xmlns:a16="http://schemas.microsoft.com/office/drawing/2014/main" id="{2F43C3E1-8EDD-44E6-9455-8EB9EAABFE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62138" y="3782735"/>
            <a:ext cx="3454176" cy="259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311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43F0-47CB-118A-A48D-6E80EED0BF6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0F306E2-E800-B720-9548-F7EE60194F72}"/>
              </a:ext>
            </a:extLst>
          </p:cNvPr>
          <p:cNvSpPr>
            <a:spLocks noGrp="1"/>
          </p:cNvSpPr>
          <p:nvPr>
            <p:ph idx="1"/>
          </p:nvPr>
        </p:nvSpPr>
        <p:spPr>
          <a:xfrm>
            <a:off x="550606" y="363794"/>
            <a:ext cx="10605074" cy="5505300"/>
          </a:xfrm>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1" noProof="0" dirty="0"/>
              <a:t>Income and its distribution: </a:t>
            </a:r>
            <a:r>
              <a:rPr lang="en-CA" b="0" noProof="0" dirty="0"/>
              <a:t>L</a:t>
            </a:r>
            <a:r>
              <a:rPr lang="en-CA" noProof="0" dirty="0"/>
              <a:t>ow income predisposes people to greater social deprivations</a:t>
            </a:r>
            <a:r>
              <a:rPr lang="en-CA" baseline="0" noProof="0" dirty="0"/>
              <a:t> (</a:t>
            </a:r>
            <a:r>
              <a:rPr lang="en-CA" noProof="0" dirty="0"/>
              <a:t>inability to afford basic food, clothing, housing)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b="1" noProof="0" dirty="0"/>
              <a:t>Indigenous ancestry: </a:t>
            </a:r>
            <a:r>
              <a:rPr lang="en-CA" b="0" noProof="0" dirty="0"/>
              <a:t>4.9%</a:t>
            </a:r>
            <a:r>
              <a:rPr lang="en-CA" b="0" baseline="0" noProof="0" dirty="0"/>
              <a:t> (in 2016) of population are Indigenous (First Nation, Inuit, Métis), up 3.8% from 2006, more than 4 times rest of Canadian population. Emotional, physical and sexual abuse are more common due to social exclusion, institutional racism and colonialism. Truth and Reconciliation: Calls to Action report to begin process of reconciliation and decolonization.</a:t>
            </a:r>
            <a:endParaRPr lang="en-CA" b="1" noProof="0" dirty="0"/>
          </a:p>
          <a:p>
            <a:endParaRPr lang="en-CA" b="1" dirty="0"/>
          </a:p>
          <a:p>
            <a:r>
              <a:rPr lang="en-CA" b="1" dirty="0"/>
              <a:t>Race: </a:t>
            </a:r>
            <a:r>
              <a:rPr lang="en-CA" b="0" dirty="0"/>
              <a:t>Immigrants,</a:t>
            </a:r>
            <a:r>
              <a:rPr lang="en-CA" b="0" baseline="0" dirty="0"/>
              <a:t> racialized groups (LGBTQ2+, Indigenous) may experience racism.  Canadians</a:t>
            </a:r>
            <a:r>
              <a:rPr lang="en-CA" dirty="0"/>
              <a:t> of colour experience higher unemployment, racial profiling, health</a:t>
            </a:r>
            <a:r>
              <a:rPr lang="en-CA" baseline="0" dirty="0"/>
              <a:t> deterioration of </a:t>
            </a:r>
            <a:r>
              <a:rPr lang="en-CA" dirty="0"/>
              <a:t>recent immigrants and refugees</a:t>
            </a:r>
          </a:p>
          <a:p>
            <a:endParaRPr lang="en-CA"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sz="2000" b="1" dirty="0"/>
              <a:t>Social exclusion: </a:t>
            </a:r>
            <a:r>
              <a:rPr lang="en-US" sz="2000" b="0" i="0" u="none" strike="noStrike" kern="1200" baseline="0" dirty="0">
                <a:solidFill>
                  <a:schemeClr val="tx1"/>
                </a:solidFill>
                <a:latin typeface="+mn-lt"/>
                <a:ea typeface="+mn-ea"/>
                <a:cs typeface="+mn-cs"/>
              </a:rPr>
              <a:t>lack of opportunities to participate and contribute to social and cultural activities</a:t>
            </a:r>
            <a:endParaRPr lang="en-CA" sz="2000" dirty="0"/>
          </a:p>
          <a:p>
            <a:endParaRPr lang="en-CA"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sz="2000" b="1" dirty="0"/>
              <a:t>Social safety net: </a:t>
            </a:r>
            <a:r>
              <a:rPr lang="en-CA" sz="2000" b="0" dirty="0"/>
              <a:t>p</a:t>
            </a:r>
            <a:r>
              <a:rPr lang="en-CA" sz="2000" dirty="0"/>
              <a:t>rograms, services, and benefits to</a:t>
            </a:r>
            <a:r>
              <a:rPr lang="en-CA" sz="2000" baseline="0" dirty="0"/>
              <a:t> assist</a:t>
            </a:r>
            <a:r>
              <a:rPr lang="en-CA" sz="2000" dirty="0"/>
              <a:t> individuals/families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2000" b="1"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sz="2000" b="1" dirty="0"/>
              <a:t>Unemployment and Employment</a:t>
            </a:r>
            <a:r>
              <a:rPr lang="en-CA" sz="2000" b="1" baseline="0" dirty="0"/>
              <a:t> </a:t>
            </a:r>
            <a:r>
              <a:rPr lang="en-CA" sz="2000" b="1" dirty="0"/>
              <a:t>security: </a:t>
            </a:r>
            <a:r>
              <a:rPr lang="en-CA" sz="2000" b="0" dirty="0"/>
              <a:t>ch</a:t>
            </a:r>
            <a:r>
              <a:rPr lang="en-CA" sz="2000" dirty="0"/>
              <a:t>anges in workforce related to </a:t>
            </a:r>
            <a:r>
              <a:rPr lang="en-CA" sz="2000" b="1" dirty="0"/>
              <a:t>globalization</a:t>
            </a:r>
            <a:r>
              <a:rPr lang="en-CA" sz="2000" b="0"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CA" sz="2000" dirty="0"/>
              <a:t>unemployment increases the likelihood of choosing unhealthy lifestyle choices (i.e., smoking, alcohol misuse)</a:t>
            </a:r>
          </a:p>
          <a:p>
            <a:endParaRPr lang="en-CA" dirty="0"/>
          </a:p>
        </p:txBody>
      </p:sp>
    </p:spTree>
    <p:extLst>
      <p:ext uri="{BB962C8B-B14F-4D97-AF65-F5344CB8AC3E}">
        <p14:creationId xmlns:p14="http://schemas.microsoft.com/office/powerpoint/2010/main" val="492489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BCE8-ABD2-4AF7-9F63-F83CF9BB8545}"/>
              </a:ext>
            </a:extLst>
          </p:cNvPr>
          <p:cNvSpPr>
            <a:spLocks noGrp="1"/>
          </p:cNvSpPr>
          <p:nvPr>
            <p:ph type="title"/>
          </p:nvPr>
        </p:nvSpPr>
        <p:spPr/>
        <p:txBody>
          <a:bodyPr/>
          <a:lstStyle/>
          <a:p>
            <a:r>
              <a:rPr lang="en-CA" dirty="0"/>
              <a:t>Think-Pair-Share</a:t>
            </a:r>
          </a:p>
        </p:txBody>
      </p:sp>
      <p:sp>
        <p:nvSpPr>
          <p:cNvPr id="3" name="Content Placeholder 2">
            <a:extLst>
              <a:ext uri="{FF2B5EF4-FFF2-40B4-BE49-F238E27FC236}">
                <a16:creationId xmlns:a16="http://schemas.microsoft.com/office/drawing/2014/main" id="{398F7E66-2890-416E-8889-10FEC0D376EA}"/>
              </a:ext>
            </a:extLst>
          </p:cNvPr>
          <p:cNvSpPr>
            <a:spLocks noGrp="1"/>
          </p:cNvSpPr>
          <p:nvPr>
            <p:ph idx="1"/>
          </p:nvPr>
        </p:nvSpPr>
        <p:spPr/>
        <p:txBody>
          <a:bodyPr/>
          <a:lstStyle/>
          <a:p>
            <a:r>
              <a:rPr lang="en-CA" dirty="0"/>
              <a:t>Consider this case study: </a:t>
            </a:r>
          </a:p>
          <a:p>
            <a:r>
              <a:rPr lang="en-CA" dirty="0"/>
              <a:t>“Susan has travelled across Canada to attend university 1000km away from home. She is finding the transition from high school to university more challenging than she thought. Connecting with new friends has been difficult. Money management is proving to be complex. The academic demands are surprising. She is no longer playing organized school sports and has yet to find her way to the campus athletic center. She knows she needs to change so that she can begin to enjoy this new adventure.”</a:t>
            </a:r>
          </a:p>
          <a:p>
            <a:pPr algn="ctr"/>
            <a:r>
              <a:rPr lang="en-CA" dirty="0"/>
              <a:t>Which Social Determinants of Health are having an affect on Susan? Why? </a:t>
            </a:r>
          </a:p>
          <a:p>
            <a:pPr algn="ctr"/>
            <a:r>
              <a:rPr lang="en-CA" b="1" dirty="0"/>
              <a:t>Think about this.</a:t>
            </a:r>
          </a:p>
        </p:txBody>
      </p:sp>
    </p:spTree>
    <p:extLst>
      <p:ext uri="{BB962C8B-B14F-4D97-AF65-F5344CB8AC3E}">
        <p14:creationId xmlns:p14="http://schemas.microsoft.com/office/powerpoint/2010/main" val="113779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A00E3-61CD-4C2C-BE15-F7DD68C24A96}"/>
              </a:ext>
            </a:extLst>
          </p:cNvPr>
          <p:cNvSpPr>
            <a:spLocks noGrp="1"/>
          </p:cNvSpPr>
          <p:nvPr>
            <p:ph type="title"/>
          </p:nvPr>
        </p:nvSpPr>
        <p:spPr>
          <a:xfrm>
            <a:off x="5181601" y="634946"/>
            <a:ext cx="6368142" cy="1450757"/>
          </a:xfrm>
        </p:spPr>
        <p:txBody>
          <a:bodyPr>
            <a:normAutofit/>
          </a:bodyPr>
          <a:lstStyle/>
          <a:p>
            <a:r>
              <a:rPr lang="en-CA" dirty="0"/>
              <a:t>Today’s Agenda </a:t>
            </a:r>
          </a:p>
        </p:txBody>
      </p:sp>
      <p:pic>
        <p:nvPicPr>
          <p:cNvPr id="9218" name="Picture 2" descr="person writing bucket list on book">
            <a:extLst>
              <a:ext uri="{FF2B5EF4-FFF2-40B4-BE49-F238E27FC236}">
                <a16:creationId xmlns:a16="http://schemas.microsoft.com/office/drawing/2014/main" id="{E1CF4E4B-3367-42D6-AA35-72830585A1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91" r="22658" b="2"/>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E3C6D0-D9D2-45F1-85DB-E9B8F78FAAB4}"/>
              </a:ext>
            </a:extLst>
          </p:cNvPr>
          <p:cNvSpPr>
            <a:spLocks noGrp="1"/>
          </p:cNvSpPr>
          <p:nvPr>
            <p:ph idx="1"/>
          </p:nvPr>
        </p:nvSpPr>
        <p:spPr>
          <a:xfrm>
            <a:off x="5181601" y="2198914"/>
            <a:ext cx="6368142" cy="3670180"/>
          </a:xfrm>
        </p:spPr>
        <p:txBody>
          <a:bodyPr>
            <a:normAutofit/>
          </a:bodyPr>
          <a:lstStyle/>
          <a:p>
            <a:pPr>
              <a:buFont typeface="Wingdings" panose="05000000000000000000" pitchFamily="2" charset="2"/>
              <a:buChar char="§"/>
            </a:pPr>
            <a:r>
              <a:rPr lang="en-CA" dirty="0"/>
              <a:t>The 7 Dimensions of Wellness</a:t>
            </a:r>
          </a:p>
          <a:p>
            <a:pPr>
              <a:buFont typeface="Wingdings" panose="05000000000000000000" pitchFamily="2" charset="2"/>
              <a:buChar char="§"/>
            </a:pPr>
            <a:r>
              <a:rPr lang="en-CA" dirty="0"/>
              <a:t>Social Determinants of Health (SDOH) </a:t>
            </a:r>
          </a:p>
          <a:p>
            <a:pPr>
              <a:buFont typeface="Wingdings" panose="05000000000000000000" pitchFamily="2" charset="2"/>
              <a:buChar char="§"/>
            </a:pPr>
            <a:r>
              <a:rPr lang="en-CA" dirty="0"/>
              <a:t>Learning Activity - counts towards your Learning Activity Grades</a:t>
            </a:r>
          </a:p>
        </p:txBody>
      </p:sp>
    </p:spTree>
    <p:extLst>
      <p:ext uri="{BB962C8B-B14F-4D97-AF65-F5344CB8AC3E}">
        <p14:creationId xmlns:p14="http://schemas.microsoft.com/office/powerpoint/2010/main" val="1588867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E7B8-612A-8140-859E-908E2A9922ED}"/>
              </a:ext>
            </a:extLst>
          </p:cNvPr>
          <p:cNvSpPr>
            <a:spLocks noGrp="1"/>
          </p:cNvSpPr>
          <p:nvPr>
            <p:ph type="title"/>
          </p:nvPr>
        </p:nvSpPr>
        <p:spPr/>
        <p:txBody>
          <a:bodyPr/>
          <a:lstStyle/>
          <a:p>
            <a:r>
              <a:rPr lang="en-CA" sz="4800" dirty="0"/>
              <a:t>Possible answers – </a:t>
            </a:r>
            <a:br>
              <a:rPr lang="en-CA" sz="4800" dirty="0"/>
            </a:br>
            <a:endParaRPr lang="en-CA" dirty="0"/>
          </a:p>
        </p:txBody>
      </p:sp>
      <p:sp>
        <p:nvSpPr>
          <p:cNvPr id="3" name="Content Placeholder 2">
            <a:extLst>
              <a:ext uri="{FF2B5EF4-FFF2-40B4-BE49-F238E27FC236}">
                <a16:creationId xmlns:a16="http://schemas.microsoft.com/office/drawing/2014/main" id="{898208D5-A59F-9FD1-2EB0-C6BC71033064}"/>
              </a:ext>
            </a:extLst>
          </p:cNvPr>
          <p:cNvSpPr>
            <a:spLocks noGrp="1"/>
          </p:cNvSpPr>
          <p:nvPr>
            <p:ph idx="1"/>
          </p:nvPr>
        </p:nvSpPr>
        <p:spPr/>
        <p:txBody>
          <a:bodyPr/>
          <a:lstStyle/>
          <a:p>
            <a:r>
              <a:rPr lang="en-CA" sz="6000" dirty="0"/>
              <a:t>Geography, income and its distribution, social safety net </a:t>
            </a:r>
          </a:p>
          <a:p>
            <a:endParaRPr lang="en-CA" dirty="0"/>
          </a:p>
        </p:txBody>
      </p:sp>
    </p:spTree>
    <p:extLst>
      <p:ext uri="{BB962C8B-B14F-4D97-AF65-F5344CB8AC3E}">
        <p14:creationId xmlns:p14="http://schemas.microsoft.com/office/powerpoint/2010/main" val="341729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0" name="Rectangle 7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7859485" y="634946"/>
            <a:ext cx="3690257" cy="1450757"/>
          </a:xfrm>
        </p:spPr>
        <p:txBody>
          <a:bodyPr>
            <a:normAutofit/>
          </a:bodyPr>
          <a:lstStyle/>
          <a:p>
            <a:r>
              <a:rPr lang="en-CA" sz="3400" noProof="0"/>
              <a:t>The Health of College and University Students</a:t>
            </a:r>
          </a:p>
        </p:txBody>
      </p:sp>
      <p:pic>
        <p:nvPicPr>
          <p:cNvPr id="14338" name="Picture 2" descr="people sitting on chair in front of computer">
            <a:extLst>
              <a:ext uri="{FF2B5EF4-FFF2-40B4-BE49-F238E27FC236}">
                <a16:creationId xmlns:a16="http://schemas.microsoft.com/office/drawing/2014/main" id="{176F7A14-1D76-48F8-80DD-AD0D57555B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87" b="2"/>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14341" name="Straight Connector 7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7859485" y="2198913"/>
            <a:ext cx="3690257" cy="3755565"/>
          </a:xfrm>
        </p:spPr>
        <p:txBody>
          <a:bodyPr>
            <a:normAutofit/>
          </a:bodyPr>
          <a:lstStyle/>
          <a:p>
            <a:pPr>
              <a:spcBef>
                <a:spcPts val="600"/>
              </a:spcBef>
              <a:buFont typeface="Wingdings" panose="05000000000000000000" pitchFamily="2" charset="2"/>
              <a:buChar char="§"/>
            </a:pPr>
            <a:r>
              <a:rPr lang="en-CA" noProof="0" dirty="0"/>
              <a:t>Engaging in some behaviours increases risk for serious health problems</a:t>
            </a:r>
          </a:p>
          <a:p>
            <a:pPr>
              <a:spcBef>
                <a:spcPts val="600"/>
              </a:spcBef>
              <a:buFont typeface="Wingdings" panose="05000000000000000000" pitchFamily="2" charset="2"/>
              <a:buChar char="§"/>
            </a:pPr>
            <a:r>
              <a:rPr lang="en-CA" dirty="0"/>
              <a:t>More distress reported compared to the general Canadian population</a:t>
            </a:r>
          </a:p>
          <a:p>
            <a:pPr>
              <a:spcBef>
                <a:spcPts val="600"/>
              </a:spcBef>
              <a:buFont typeface="Wingdings" panose="05000000000000000000" pitchFamily="2" charset="2"/>
              <a:buChar char="§"/>
            </a:pPr>
            <a:r>
              <a:rPr lang="en-CA" dirty="0"/>
              <a:t>Many risk factors for disease decline as education increases</a:t>
            </a:r>
          </a:p>
          <a:p>
            <a:endParaRPr lang="en-CA" noProof="0" dirty="0"/>
          </a:p>
          <a:p>
            <a:endParaRPr lang="en-CA" noProof="0" dirty="0"/>
          </a:p>
        </p:txBody>
      </p:sp>
      <p:sp>
        <p:nvSpPr>
          <p:cNvPr id="14342" name="Rectangle 74">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4320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noProof="0" dirty="0"/>
              <a:t>Understanding Health Behaviour</a:t>
            </a:r>
          </a:p>
        </p:txBody>
      </p:sp>
      <p:sp>
        <p:nvSpPr>
          <p:cNvPr id="2" name="Content Placeholder 1"/>
          <p:cNvSpPr>
            <a:spLocks noGrp="1"/>
          </p:cNvSpPr>
          <p:nvPr>
            <p:ph idx="1"/>
          </p:nvPr>
        </p:nvSpPr>
        <p:spPr/>
        <p:txBody>
          <a:bodyPr>
            <a:normAutofit/>
          </a:bodyPr>
          <a:lstStyle/>
          <a:p>
            <a:r>
              <a:rPr lang="en-CA" sz="2200" noProof="0" dirty="0"/>
              <a:t>Behaviours that affect your health</a:t>
            </a:r>
          </a:p>
          <a:p>
            <a:pPr lvl="1"/>
            <a:r>
              <a:rPr lang="en-CA" sz="2200" noProof="0" dirty="0"/>
              <a:t>Exercising regularly</a:t>
            </a:r>
          </a:p>
          <a:p>
            <a:pPr lvl="1"/>
            <a:r>
              <a:rPr lang="en-CA" sz="2200" noProof="0" dirty="0"/>
              <a:t>Eating a balanced nutritious diet</a:t>
            </a:r>
          </a:p>
          <a:p>
            <a:pPr lvl="1"/>
            <a:r>
              <a:rPr lang="en-CA" sz="2200" noProof="0" dirty="0"/>
              <a:t>Seeking care for symptoms</a:t>
            </a:r>
          </a:p>
          <a:p>
            <a:pPr lvl="1"/>
            <a:r>
              <a:rPr lang="en-CA" sz="2200" noProof="0" dirty="0"/>
              <a:t>Taking the necessary steps to overcome illness and restore well-being</a:t>
            </a:r>
          </a:p>
          <a:p>
            <a:r>
              <a:rPr lang="en-CA" sz="2200" noProof="0" dirty="0"/>
              <a:t>40–80% who try to change a bad health habit lapse within six weeks</a:t>
            </a:r>
          </a:p>
        </p:txBody>
      </p:sp>
    </p:spTree>
    <p:extLst>
      <p:ext uri="{BB962C8B-B14F-4D97-AF65-F5344CB8AC3E}">
        <p14:creationId xmlns:p14="http://schemas.microsoft.com/office/powerpoint/2010/main" val="2264299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p:cNvSpPr>
            <a:spLocks noGrp="1"/>
          </p:cNvSpPr>
          <p:nvPr>
            <p:ph type="title"/>
          </p:nvPr>
        </p:nvSpPr>
        <p:spPr>
          <a:xfrm>
            <a:off x="541552" y="1418606"/>
            <a:ext cx="3084844" cy="2103875"/>
          </a:xfrm>
        </p:spPr>
        <p:txBody>
          <a:bodyPr vert="horz" lIns="91440" tIns="45720" rIns="91440" bIns="45720" rtlCol="0" anchor="b">
            <a:normAutofit/>
          </a:bodyPr>
          <a:lstStyle/>
          <a:p>
            <a:pPr algn="ctr"/>
            <a:r>
              <a:rPr lang="en-US" sz="3600" noProof="0" dirty="0">
                <a:solidFill>
                  <a:srgbClr val="FFFFFF"/>
                </a:solidFill>
              </a:rPr>
              <a:t>Factors That Shape Positive Behaviour</a:t>
            </a:r>
          </a:p>
        </p:txBody>
      </p:sp>
      <p:sp>
        <p:nvSpPr>
          <p:cNvPr id="6" name="Rectangle 5">
            <a:extLst>
              <a:ext uri="{FF2B5EF4-FFF2-40B4-BE49-F238E27FC236}">
                <a16:creationId xmlns:a16="http://schemas.microsoft.com/office/drawing/2014/main" id="{2346DBCB-F89B-4564-AE29-E75488E30E47}"/>
              </a:ext>
            </a:extLst>
          </p:cNvPr>
          <p:cNvSpPr/>
          <p:nvPr/>
        </p:nvSpPr>
        <p:spPr>
          <a:xfrm>
            <a:off x="464913" y="3638539"/>
            <a:ext cx="3084844" cy="3335519"/>
          </a:xfrm>
          <a:prstGeom prst="rect">
            <a:avLst/>
          </a:prstGeom>
        </p:spPr>
        <p:txBody>
          <a:bodyPr vert="horz" lIns="0" tIns="45720" rIns="0" bIns="45720" rtlCol="0">
            <a:normAutofit/>
          </a:bodyPr>
          <a:lstStyle/>
          <a:p>
            <a:pPr algn="ctr" defTabSz="914400">
              <a:lnSpc>
                <a:spcPct val="90000"/>
              </a:lnSpc>
              <a:spcAft>
                <a:spcPts val="600"/>
              </a:spcAft>
              <a:buClr>
                <a:schemeClr val="accent1"/>
              </a:buClr>
              <a:buFont typeface="Calibri" panose="020F0502020204030204" pitchFamily="34" charset="0"/>
            </a:pPr>
            <a:r>
              <a:rPr lang="en-US" sz="1500" b="1" dirty="0">
                <a:solidFill>
                  <a:srgbClr val="FFFFFF"/>
                </a:solidFill>
              </a:rPr>
              <a:t>Figure 1-7 </a:t>
            </a:r>
            <a:r>
              <a:rPr lang="en-US" sz="1500" dirty="0">
                <a:solidFill>
                  <a:srgbClr val="FFFFFF"/>
                </a:solidFill>
              </a:rPr>
              <a:t>Factors That Shape Positive Behaviour</a:t>
            </a:r>
          </a:p>
        </p:txBody>
      </p:sp>
      <p:sp>
        <p:nvSpPr>
          <p:cNvPr id="16" name="Rectangle 15">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descr="A close up of a logo&#10;&#10;Description automatically generated">
            <a:extLst>
              <a:ext uri="{FF2B5EF4-FFF2-40B4-BE49-F238E27FC236}">
                <a16:creationId xmlns:a16="http://schemas.microsoft.com/office/drawing/2014/main" id="{B6725CDD-7A7E-456A-80CB-F3030A478F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4707" y="640080"/>
            <a:ext cx="6112701" cy="5577840"/>
          </a:xfrm>
          <a:prstGeom prst="rect">
            <a:avLst/>
          </a:prstGeom>
          <a:noFill/>
        </p:spPr>
      </p:pic>
    </p:spTree>
    <p:extLst>
      <p:ext uri="{BB962C8B-B14F-4D97-AF65-F5344CB8AC3E}">
        <p14:creationId xmlns:p14="http://schemas.microsoft.com/office/powerpoint/2010/main" val="22770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81601" y="634946"/>
            <a:ext cx="6368142" cy="1450757"/>
          </a:xfrm>
        </p:spPr>
        <p:txBody>
          <a:bodyPr>
            <a:normAutofit/>
          </a:bodyPr>
          <a:lstStyle/>
          <a:p>
            <a:r>
              <a:rPr lang="en-CA" noProof="0" dirty="0"/>
              <a:t>Predisposing Factors</a:t>
            </a:r>
          </a:p>
        </p:txBody>
      </p:sp>
      <p:pic>
        <p:nvPicPr>
          <p:cNvPr id="16386" name="Picture 2" descr="person wearing orange and gray Nike shoes walking on gray concrete stairs">
            <a:extLst>
              <a:ext uri="{FF2B5EF4-FFF2-40B4-BE49-F238E27FC236}">
                <a16:creationId xmlns:a16="http://schemas.microsoft.com/office/drawing/2014/main" id="{8EA51084-C796-4D8A-9C93-80347CBD71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16" r="33363"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5181601" y="2198914"/>
            <a:ext cx="6368142" cy="3670180"/>
          </a:xfrm>
        </p:spPr>
        <p:txBody>
          <a:bodyPr>
            <a:normAutofit/>
          </a:bodyPr>
          <a:lstStyle/>
          <a:p>
            <a:pPr>
              <a:buFont typeface="Wingdings" panose="05000000000000000000" pitchFamily="2" charset="2"/>
              <a:buChar char="§"/>
            </a:pPr>
            <a:r>
              <a:rPr lang="en-CA" noProof="0" dirty="0"/>
              <a:t>Encourage or inhibit a behaviour change </a:t>
            </a:r>
          </a:p>
          <a:p>
            <a:pPr>
              <a:buFont typeface="Wingdings" panose="05000000000000000000" pitchFamily="2" charset="2"/>
              <a:buChar char="§"/>
            </a:pPr>
            <a:r>
              <a:rPr lang="en-CA" noProof="0" dirty="0"/>
              <a:t>Include knowledge, attitudes, beliefs, values, self-efficacy, behavioural intentions, and existing skills</a:t>
            </a:r>
          </a:p>
          <a:p>
            <a:pPr>
              <a:buFont typeface="Wingdings" panose="05000000000000000000" pitchFamily="2" charset="2"/>
              <a:buChar char="§"/>
            </a:pPr>
            <a:r>
              <a:rPr lang="en-CA" noProof="0" dirty="0"/>
              <a:t>Affected by age, sex, socio-economic level, ethnicity, family background, healthcare access, and level of education </a:t>
            </a:r>
          </a:p>
        </p:txBody>
      </p:sp>
    </p:spTree>
    <p:extLst>
      <p:ext uri="{BB962C8B-B14F-4D97-AF65-F5344CB8AC3E}">
        <p14:creationId xmlns:p14="http://schemas.microsoft.com/office/powerpoint/2010/main" val="819646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p:cNvSpPr>
            <a:spLocks noGrp="1"/>
          </p:cNvSpPr>
          <p:nvPr>
            <p:ph type="title"/>
          </p:nvPr>
        </p:nvSpPr>
        <p:spPr>
          <a:xfrm>
            <a:off x="492369" y="816872"/>
            <a:ext cx="3084844" cy="511865"/>
          </a:xfrm>
        </p:spPr>
        <p:txBody>
          <a:bodyPr>
            <a:normAutofit fontScale="90000"/>
          </a:bodyPr>
          <a:lstStyle/>
          <a:p>
            <a:r>
              <a:rPr lang="en-CA" sz="3600" noProof="0" dirty="0">
                <a:solidFill>
                  <a:srgbClr val="FFFFFF"/>
                </a:solidFill>
              </a:rPr>
              <a:t>Enabling Factors</a:t>
            </a:r>
          </a:p>
        </p:txBody>
      </p:sp>
      <p:sp>
        <p:nvSpPr>
          <p:cNvPr id="2" name="Content Placeholder 1"/>
          <p:cNvSpPr>
            <a:spLocks noGrp="1"/>
          </p:cNvSpPr>
          <p:nvPr>
            <p:ph idx="1"/>
          </p:nvPr>
        </p:nvSpPr>
        <p:spPr>
          <a:xfrm>
            <a:off x="260941" y="1545535"/>
            <a:ext cx="3547701" cy="3335519"/>
          </a:xfrm>
        </p:spPr>
        <p:txBody>
          <a:bodyPr>
            <a:noAutofit/>
          </a:bodyPr>
          <a:lstStyle/>
          <a:p>
            <a:pPr>
              <a:spcBef>
                <a:spcPts val="600"/>
              </a:spcBef>
              <a:spcAft>
                <a:spcPts val="0"/>
              </a:spcAft>
            </a:pPr>
            <a:r>
              <a:rPr lang="en-CA" noProof="0" dirty="0">
                <a:solidFill>
                  <a:srgbClr val="FFFFFF"/>
                </a:solidFill>
              </a:rPr>
              <a:t>Make it possible or easier for people or populations to change their behaviours</a:t>
            </a:r>
          </a:p>
          <a:p>
            <a:pPr lvl="1">
              <a:spcBef>
                <a:spcPts val="600"/>
              </a:spcBef>
              <a:spcAft>
                <a:spcPts val="0"/>
              </a:spcAft>
            </a:pPr>
            <a:r>
              <a:rPr lang="en-CA" sz="2000" b="1" noProof="0" dirty="0">
                <a:solidFill>
                  <a:srgbClr val="FFFFFF"/>
                </a:solidFill>
              </a:rPr>
              <a:t>Positive:</a:t>
            </a:r>
            <a:r>
              <a:rPr lang="en-CA" sz="2000" noProof="0" dirty="0">
                <a:solidFill>
                  <a:srgbClr val="FFFFFF"/>
                </a:solidFill>
              </a:rPr>
              <a:t> individual physical and mental capacities, resources, living conditions, societal support, accessible facilities, programs, and services and developing skills</a:t>
            </a:r>
          </a:p>
          <a:p>
            <a:pPr lvl="1">
              <a:spcBef>
                <a:spcPts val="600"/>
              </a:spcBef>
              <a:spcAft>
                <a:spcPts val="0"/>
              </a:spcAft>
            </a:pPr>
            <a:r>
              <a:rPr lang="en-CA" sz="2000" b="1" noProof="0" dirty="0">
                <a:solidFill>
                  <a:srgbClr val="FFFFFF"/>
                </a:solidFill>
              </a:rPr>
              <a:t>Negative:</a:t>
            </a:r>
            <a:r>
              <a:rPr lang="en-CA" sz="2000" noProof="0" dirty="0">
                <a:solidFill>
                  <a:srgbClr val="FFFFFF"/>
                </a:solidFill>
              </a:rPr>
              <a:t> people who encourage you to choose unhealthy lifestyle options or health services that don’t have your best interests at heart</a:t>
            </a:r>
            <a:endParaRPr lang="en-CA" sz="2000" b="1" noProof="0" dirty="0">
              <a:solidFill>
                <a:srgbClr val="FFFFFF"/>
              </a:solidFill>
            </a:endParaRPr>
          </a:p>
        </p:txBody>
      </p:sp>
      <p:pic>
        <p:nvPicPr>
          <p:cNvPr id="17410" name="Picture 2" descr="women doing exercise raising left hands while holding dumbbells inside room">
            <a:extLst>
              <a:ext uri="{FF2B5EF4-FFF2-40B4-BE49-F238E27FC236}">
                <a16:creationId xmlns:a16="http://schemas.microsoft.com/office/drawing/2014/main" id="{FE302F0D-EDE3-46F6-99DE-3C3A81A00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26" r="12025" b="-1"/>
          <a:stretch/>
        </p:blipFill>
        <p:spPr bwMode="auto">
          <a:xfrm>
            <a:off x="4075043" y="10"/>
            <a:ext cx="811127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1946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noProof="0" dirty="0"/>
              <a:t>Reinforcing Factors</a:t>
            </a:r>
          </a:p>
        </p:txBody>
      </p:sp>
      <p:sp>
        <p:nvSpPr>
          <p:cNvPr id="2" name="Content Placeholder 1"/>
          <p:cNvSpPr>
            <a:spLocks noGrp="1"/>
          </p:cNvSpPr>
          <p:nvPr>
            <p:ph idx="1"/>
          </p:nvPr>
        </p:nvSpPr>
        <p:spPr/>
        <p:txBody>
          <a:bodyPr>
            <a:normAutofit/>
          </a:bodyPr>
          <a:lstStyle/>
          <a:p>
            <a:r>
              <a:rPr lang="en-CA" sz="2200" noProof="0" dirty="0"/>
              <a:t>Include:</a:t>
            </a:r>
          </a:p>
          <a:p>
            <a:pPr lvl="1"/>
            <a:r>
              <a:rPr lang="en-CA" sz="2200" noProof="0" dirty="0"/>
              <a:t>Praise from family and friends</a:t>
            </a:r>
          </a:p>
          <a:p>
            <a:pPr lvl="1"/>
            <a:r>
              <a:rPr lang="en-CA" sz="2200" noProof="0" dirty="0"/>
              <a:t>Rewards from teachers or parents</a:t>
            </a:r>
          </a:p>
          <a:p>
            <a:pPr lvl="1"/>
            <a:r>
              <a:rPr lang="en-CA" sz="2200" noProof="0" dirty="0"/>
              <a:t>Encouragement and recognition for meeting a goal</a:t>
            </a:r>
          </a:p>
          <a:p>
            <a:pPr lvl="1"/>
            <a:r>
              <a:rPr lang="en-CA" sz="2200" noProof="0" dirty="0"/>
              <a:t>Healthy community policies</a:t>
            </a:r>
          </a:p>
        </p:txBody>
      </p:sp>
      <p:pic>
        <p:nvPicPr>
          <p:cNvPr id="18434" name="Picture 2" descr="silhouette photo of six persons on top of mountain">
            <a:extLst>
              <a:ext uri="{FF2B5EF4-FFF2-40B4-BE49-F238E27FC236}">
                <a16:creationId xmlns:a16="http://schemas.microsoft.com/office/drawing/2014/main" id="{BEE2428A-6445-4781-A511-0CAAE069F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3792221"/>
            <a:ext cx="9525000" cy="277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633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81601" y="634946"/>
            <a:ext cx="6368142" cy="1450757"/>
          </a:xfrm>
        </p:spPr>
        <p:txBody>
          <a:bodyPr>
            <a:normAutofit/>
          </a:bodyPr>
          <a:lstStyle/>
          <a:p>
            <a:r>
              <a:rPr lang="en-CA" noProof="0" dirty="0"/>
              <a:t>Decision Making</a:t>
            </a:r>
          </a:p>
        </p:txBody>
      </p:sp>
      <p:pic>
        <p:nvPicPr>
          <p:cNvPr id="19458" name="Picture 2" descr="black and white typewriter on green textile">
            <a:extLst>
              <a:ext uri="{FF2B5EF4-FFF2-40B4-BE49-F238E27FC236}">
                <a16:creationId xmlns:a16="http://schemas.microsoft.com/office/drawing/2014/main" id="{1D9CD1C9-E6D9-46E7-BE24-DD5AC7544E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50" r="32129"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5181601" y="2198914"/>
            <a:ext cx="6368142" cy="3670180"/>
          </a:xfrm>
        </p:spPr>
        <p:txBody>
          <a:bodyPr>
            <a:normAutofit/>
          </a:bodyPr>
          <a:lstStyle/>
          <a:p>
            <a:pPr>
              <a:spcAft>
                <a:spcPts val="0"/>
              </a:spcAft>
              <a:buFont typeface="Wingdings" panose="05000000000000000000" pitchFamily="2" charset="2"/>
              <a:buChar char="§"/>
            </a:pPr>
            <a:r>
              <a:rPr lang="en-CA" noProof="0" dirty="0"/>
              <a:t>Set priorities</a:t>
            </a:r>
          </a:p>
          <a:p>
            <a:pPr>
              <a:spcAft>
                <a:spcPts val="0"/>
              </a:spcAft>
              <a:buFont typeface="Wingdings" panose="05000000000000000000" pitchFamily="2" charset="2"/>
              <a:buChar char="§"/>
            </a:pPr>
            <a:r>
              <a:rPr lang="en-CA" noProof="0" dirty="0"/>
              <a:t>Inform yourself</a:t>
            </a:r>
          </a:p>
          <a:p>
            <a:pPr>
              <a:spcAft>
                <a:spcPts val="0"/>
              </a:spcAft>
              <a:buFont typeface="Wingdings" panose="05000000000000000000" pitchFamily="2" charset="2"/>
              <a:buChar char="§"/>
            </a:pPr>
            <a:r>
              <a:rPr lang="en-CA" noProof="0" dirty="0"/>
              <a:t>Consider all your options</a:t>
            </a:r>
          </a:p>
          <a:p>
            <a:pPr>
              <a:spcAft>
                <a:spcPts val="0"/>
              </a:spcAft>
              <a:buFont typeface="Wingdings" panose="05000000000000000000" pitchFamily="2" charset="2"/>
              <a:buChar char="§"/>
            </a:pPr>
            <a:r>
              <a:rPr lang="en-CA" noProof="0" dirty="0"/>
              <a:t>Tune in to your intuitive feelings</a:t>
            </a:r>
          </a:p>
          <a:p>
            <a:pPr>
              <a:spcAft>
                <a:spcPts val="0"/>
              </a:spcAft>
              <a:buFont typeface="Wingdings" panose="05000000000000000000" pitchFamily="2" charset="2"/>
              <a:buChar char="§"/>
            </a:pPr>
            <a:r>
              <a:rPr lang="en-CA" noProof="0" dirty="0"/>
              <a:t>Consider a worst-case scenario</a:t>
            </a:r>
          </a:p>
        </p:txBody>
      </p:sp>
    </p:spTree>
    <p:extLst>
      <p:ext uri="{BB962C8B-B14F-4D97-AF65-F5344CB8AC3E}">
        <p14:creationId xmlns:p14="http://schemas.microsoft.com/office/powerpoint/2010/main" val="3075630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p:cNvSpPr>
            <a:spLocks noGrp="1"/>
          </p:cNvSpPr>
          <p:nvPr>
            <p:ph type="title"/>
          </p:nvPr>
        </p:nvSpPr>
        <p:spPr>
          <a:xfrm>
            <a:off x="1097280" y="758952"/>
            <a:ext cx="10058400" cy="3892168"/>
          </a:xfrm>
        </p:spPr>
        <p:txBody>
          <a:bodyPr vert="horz" lIns="91440" tIns="45720" rIns="91440" bIns="45720" rtlCol="0" anchor="b">
            <a:normAutofit/>
          </a:bodyPr>
          <a:lstStyle/>
          <a:p>
            <a:pPr algn="ctr"/>
            <a:r>
              <a:rPr lang="en-US" dirty="0">
                <a:solidFill>
                  <a:srgbClr val="FFFFFF"/>
                </a:solidFill>
              </a:rPr>
              <a:t>Healthy Behaviour Change </a:t>
            </a:r>
          </a:p>
        </p:txBody>
      </p:sp>
      <p:sp>
        <p:nvSpPr>
          <p:cNvPr id="5" name="Text Placeholder 4"/>
          <p:cNvSpPr>
            <a:spLocks noGrp="1"/>
          </p:cNvSpPr>
          <p:nvPr>
            <p:ph type="body" idx="1"/>
          </p:nvPr>
        </p:nvSpPr>
        <p:spPr>
          <a:xfrm>
            <a:off x="1100051" y="5225240"/>
            <a:ext cx="10058400" cy="1143000"/>
          </a:xfrm>
        </p:spPr>
        <p:txBody>
          <a:bodyPr vert="horz" lIns="91440" tIns="45720" rIns="91440" bIns="45720" rtlCol="0">
            <a:normAutofit/>
          </a:bodyPr>
          <a:lstStyle/>
          <a:p>
            <a:pPr algn="ctr"/>
            <a:r>
              <a:rPr lang="en-US" dirty="0">
                <a:solidFill>
                  <a:srgbClr val="FFFFFF"/>
                </a:solidFill>
              </a:rPr>
              <a:t>So now that we know what Health &amp; Wellness is, and we know about SDOH, how can we make healthy </a:t>
            </a:r>
            <a:r>
              <a:rPr lang="en-US" dirty="0" err="1">
                <a:solidFill>
                  <a:srgbClr val="FFFFFF"/>
                </a:solidFill>
              </a:rPr>
              <a:t>behaviour</a:t>
            </a:r>
            <a:r>
              <a:rPr lang="en-US" dirty="0">
                <a:solidFill>
                  <a:srgbClr val="FFFFFF"/>
                </a:solidFill>
              </a:rPr>
              <a:t> changes?</a:t>
            </a:r>
          </a:p>
        </p:txBody>
      </p:sp>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6280" y="1228985"/>
            <a:ext cx="2362200" cy="762016"/>
          </a:xfrm>
        </p:spPr>
        <p:txBody>
          <a:bodyPr>
            <a:normAutofit fontScale="90000"/>
          </a:bodyPr>
          <a:lstStyle/>
          <a:p>
            <a:pPr algn="ctr"/>
            <a:r>
              <a:rPr lang="en-CA" dirty="0"/>
              <a:t>Stages of Change: Where do you fit in?</a:t>
            </a:r>
          </a:p>
        </p:txBody>
      </p:sp>
      <p:sp>
        <p:nvSpPr>
          <p:cNvPr id="6" name="Text Placeholder 5"/>
          <p:cNvSpPr>
            <a:spLocks noGrp="1"/>
          </p:cNvSpPr>
          <p:nvPr>
            <p:ph type="body" idx="2"/>
          </p:nvPr>
        </p:nvSpPr>
        <p:spPr>
          <a:xfrm>
            <a:off x="489011" y="2213886"/>
            <a:ext cx="3133012" cy="4144963"/>
          </a:xfrm>
        </p:spPr>
        <p:txBody>
          <a:bodyPr>
            <a:noAutofit/>
          </a:bodyPr>
          <a:lstStyle/>
          <a:p>
            <a:r>
              <a:rPr lang="en-CA" sz="1900" dirty="0"/>
              <a:t>One of the most well recognized models:</a:t>
            </a:r>
          </a:p>
          <a:p>
            <a:r>
              <a:rPr lang="en-CA" sz="1900" dirty="0"/>
              <a:t>Trans-theoretical model of change developed in the 1980’s</a:t>
            </a:r>
          </a:p>
          <a:p>
            <a:r>
              <a:rPr lang="en-CA" sz="1900" dirty="0"/>
              <a:t>The idea that individuals tend to progress through a sequence of stages as they make behaviour changes </a:t>
            </a:r>
          </a:p>
        </p:txBody>
      </p:sp>
      <p:pic>
        <p:nvPicPr>
          <p:cNvPr id="46082" name="Picture 2" descr="Image result for stages of change">
            <a:hlinkClick r:id="rId2"/>
          </p:cNvPr>
          <p:cNvPicPr>
            <a:picLocks noChangeAspect="1" noChangeArrowheads="1"/>
          </p:cNvPicPr>
          <p:nvPr/>
        </p:nvPicPr>
        <p:blipFill>
          <a:blip r:embed="rId3"/>
          <a:srcRect/>
          <a:stretch>
            <a:fillRect/>
          </a:stretch>
        </p:blipFill>
        <p:spPr bwMode="auto">
          <a:xfrm>
            <a:off x="5672118" y="499151"/>
            <a:ext cx="5643602" cy="5500726"/>
          </a:xfrm>
          <a:prstGeom prst="rect">
            <a:avLst/>
          </a:prstGeom>
          <a:noFill/>
        </p:spPr>
      </p:pic>
      <p:sp>
        <p:nvSpPr>
          <p:cNvPr id="9" name="TextBox 8"/>
          <p:cNvSpPr txBox="1"/>
          <p:nvPr/>
        </p:nvSpPr>
        <p:spPr>
          <a:xfrm rot="20691163">
            <a:off x="5126966" y="4701906"/>
            <a:ext cx="1857388" cy="1754326"/>
          </a:xfrm>
          <a:prstGeom prst="rect">
            <a:avLst/>
          </a:prstGeom>
          <a:noFill/>
        </p:spPr>
        <p:txBody>
          <a:bodyPr wrap="square" rtlCol="0">
            <a:spAutoFit/>
          </a:bodyPr>
          <a:lstStyle/>
          <a:p>
            <a:r>
              <a:rPr lang="en-CA" dirty="0"/>
              <a:t>New exercisers are likely to stop during the first 3-6 months &amp; relapse back to old habits/ways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6"/>
          <p:cNvSpPr>
            <a:spLocks noGrp="1"/>
          </p:cNvSpPr>
          <p:nvPr>
            <p:ph type="title"/>
          </p:nvPr>
        </p:nvSpPr>
        <p:spPr>
          <a:xfrm>
            <a:off x="7892143" y="1860642"/>
            <a:ext cx="3690257" cy="1450757"/>
          </a:xfrm>
        </p:spPr>
        <p:txBody>
          <a:bodyPr vert="horz" lIns="91440" tIns="45720" rIns="91440" bIns="45720" rtlCol="0">
            <a:normAutofit/>
          </a:bodyPr>
          <a:lstStyle/>
          <a:p>
            <a:r>
              <a:rPr lang="en-US" sz="4400" noProof="0" dirty="0"/>
              <a:t>Six Dimensions of Wellness</a:t>
            </a:r>
          </a:p>
        </p:txBody>
      </p:sp>
      <p:pic>
        <p:nvPicPr>
          <p:cNvPr id="1026" name="Picture 2" descr="Six Dimensions of Wellness - National Wellness Institute">
            <a:extLst>
              <a:ext uri="{FF2B5EF4-FFF2-40B4-BE49-F238E27FC236}">
                <a16:creationId xmlns:a16="http://schemas.microsoft.com/office/drawing/2014/main" id="{C9B7E7FD-C73C-47D3-A852-CDF297B515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4770" y="640081"/>
            <a:ext cx="5168259"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193" name="Straight Connector 192">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BFF7AB2E-F00E-54DA-2F59-75EBCCB46BB2}"/>
              </a:ext>
            </a:extLst>
          </p:cNvPr>
          <p:cNvSpPr>
            <a:spLocks noGrp="1"/>
          </p:cNvSpPr>
          <p:nvPr>
            <p:ph idx="1"/>
          </p:nvPr>
        </p:nvSpPr>
        <p:spPr>
          <a:xfrm>
            <a:off x="7768046" y="3299897"/>
            <a:ext cx="3690257" cy="3670180"/>
          </a:xfrm>
        </p:spPr>
        <p:txBody>
          <a:bodyPr>
            <a:normAutofit/>
          </a:bodyPr>
          <a:lstStyle/>
          <a:p>
            <a:pPr algn="ctr">
              <a:buClrTx/>
              <a:buFont typeface="Wingdings" panose="05000000000000000000" pitchFamily="2" charset="2"/>
              <a:buChar char="§"/>
            </a:pPr>
            <a:r>
              <a:rPr lang="en-US" dirty="0"/>
              <a:t>Developed by Dr. Bill Hettler in the 1970’s </a:t>
            </a:r>
          </a:p>
          <a:p>
            <a:pPr>
              <a:buClrTx/>
              <a:buFont typeface="Wingdings" panose="05000000000000000000" pitchFamily="2" charset="2"/>
              <a:buChar char="§"/>
            </a:pPr>
            <a:endParaRPr lang="en-US" dirty="0"/>
          </a:p>
          <a:p>
            <a:endParaRPr lang="en-US" dirty="0"/>
          </a:p>
        </p:txBody>
      </p:sp>
      <p:sp>
        <p:nvSpPr>
          <p:cNvPr id="194" name="Rectangle 19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 name="Rectangle 19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090161" y="171410"/>
            <a:ext cx="6368142" cy="1450757"/>
          </a:xfrm>
        </p:spPr>
        <p:txBody>
          <a:bodyPr>
            <a:normAutofit/>
          </a:bodyPr>
          <a:lstStyle/>
          <a:p>
            <a:r>
              <a:rPr lang="en-CA" dirty="0"/>
              <a:t>Successful Change </a:t>
            </a:r>
          </a:p>
        </p:txBody>
      </p:sp>
      <p:pic>
        <p:nvPicPr>
          <p:cNvPr id="1026" name="Picture 2">
            <a:extLst>
              <a:ext uri="{FF2B5EF4-FFF2-40B4-BE49-F238E27FC236}">
                <a16:creationId xmlns:a16="http://schemas.microsoft.com/office/drawing/2014/main" id="{019417FC-44DA-4985-8DC0-BEE3F7AC79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17" r="-2" b="-2"/>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
          </p:nvPr>
        </p:nvSpPr>
        <p:spPr>
          <a:xfrm>
            <a:off x="5181601" y="2198914"/>
            <a:ext cx="6368142" cy="4316186"/>
          </a:xfrm>
        </p:spPr>
        <p:txBody>
          <a:bodyPr>
            <a:normAutofit lnSpcReduction="10000"/>
          </a:bodyPr>
          <a:lstStyle/>
          <a:p>
            <a:r>
              <a:rPr lang="en-CA" dirty="0"/>
              <a:t>Some people find it helpful to sign a “contract”</a:t>
            </a:r>
          </a:p>
          <a:p>
            <a:pPr lvl="0"/>
            <a:r>
              <a:rPr lang="en-CA" dirty="0"/>
              <a:t>Change also depends on the belief that you can and will succeed (self-efficacy)</a:t>
            </a:r>
          </a:p>
          <a:p>
            <a:pPr lvl="0"/>
            <a:r>
              <a:rPr lang="en-CA" dirty="0"/>
              <a:t>Another crucial factor is locus of control:</a:t>
            </a:r>
          </a:p>
          <a:p>
            <a:pPr lvl="1"/>
            <a:r>
              <a:rPr lang="en-CA" sz="2000" dirty="0"/>
              <a:t>If you believe that your actions will make a difference in your health, your locus of control is </a:t>
            </a:r>
            <a:r>
              <a:rPr lang="en-CA" sz="2000" b="1" dirty="0"/>
              <a:t>internal</a:t>
            </a:r>
          </a:p>
          <a:p>
            <a:pPr lvl="1"/>
            <a:r>
              <a:rPr lang="en-CA" sz="2000" dirty="0"/>
              <a:t>If you believe that external forces or factors play a greater role, your locus of control is </a:t>
            </a:r>
            <a:r>
              <a:rPr lang="en-CA" sz="2000" b="1" dirty="0"/>
              <a:t>external</a:t>
            </a:r>
          </a:p>
          <a:p>
            <a:pPr lvl="0"/>
            <a:r>
              <a:rPr lang="en-CA" dirty="0"/>
              <a:t>Reinforcements (either positive or negative) can also play a role</a:t>
            </a:r>
          </a:p>
          <a:p>
            <a:pPr lvl="0"/>
            <a:r>
              <a:rPr lang="en-CA" dirty="0"/>
              <a:t>Self-talk, the messages you send yourself, can also play a role in change </a:t>
            </a:r>
          </a:p>
          <a:p>
            <a:pPr>
              <a:buNone/>
            </a:pPr>
            <a:r>
              <a:rPr lang="en-CA" sz="1500" dirty="0"/>
              <a:t> </a:t>
            </a:r>
          </a:p>
          <a:p>
            <a:endParaRPr lang="en-CA" sz="1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In-Class Journal #1 (2.5%):Personal Reflection</a:t>
            </a:r>
          </a:p>
        </p:txBody>
      </p:sp>
      <p:sp>
        <p:nvSpPr>
          <p:cNvPr id="3" name="Content Placeholder 2"/>
          <p:cNvSpPr>
            <a:spLocks noGrp="1"/>
          </p:cNvSpPr>
          <p:nvPr>
            <p:ph sz="quarter" idx="1"/>
          </p:nvPr>
        </p:nvSpPr>
        <p:spPr/>
        <p:txBody>
          <a:bodyPr/>
          <a:lstStyle/>
          <a:p>
            <a:pPr algn="ctr">
              <a:buNone/>
            </a:pPr>
            <a:r>
              <a:rPr lang="en-CA" dirty="0"/>
              <a:t>Think about the following question:</a:t>
            </a:r>
          </a:p>
          <a:p>
            <a:pPr algn="ctr">
              <a:buNone/>
            </a:pPr>
            <a:r>
              <a:rPr lang="en-CA" dirty="0"/>
              <a:t>How do you currently contribute to the dimensions of wellness to ensure your personal well-being? Which dimension of wellness do you believe is the most “fulfilled” for you personally?</a:t>
            </a:r>
          </a:p>
          <a:p>
            <a:pPr algn="ctr">
              <a:buNone/>
            </a:pPr>
            <a:endParaRPr lang="en-CA" b="1" dirty="0"/>
          </a:p>
          <a:p>
            <a:pPr algn="ctr">
              <a:buNone/>
            </a:pPr>
            <a:r>
              <a:rPr lang="en-CA" b="1" dirty="0"/>
              <a:t>Answer this question in a journal entry on Blackboard. You will find the journal in the Week 2 learning content. </a:t>
            </a:r>
          </a:p>
        </p:txBody>
      </p:sp>
      <p:pic>
        <p:nvPicPr>
          <p:cNvPr id="32770" name="Picture 2" descr="Image result for activity">
            <a:hlinkClick r:id="rId2"/>
          </p:cNvPr>
          <p:cNvPicPr>
            <a:picLocks noChangeAspect="1" noChangeArrowheads="1"/>
          </p:cNvPicPr>
          <p:nvPr/>
        </p:nvPicPr>
        <p:blipFill>
          <a:blip r:embed="rId3"/>
          <a:srcRect/>
          <a:stretch>
            <a:fillRect/>
          </a:stretch>
        </p:blipFill>
        <p:spPr bwMode="auto">
          <a:xfrm>
            <a:off x="3233241" y="3881440"/>
            <a:ext cx="5786478" cy="2976560"/>
          </a:xfrm>
          <a:prstGeom prst="rect">
            <a:avLst/>
          </a:prstGeom>
          <a:noFill/>
        </p:spPr>
      </p:pic>
    </p:spTree>
    <p:extLst>
      <p:ext uri="{BB962C8B-B14F-4D97-AF65-F5344CB8AC3E}">
        <p14:creationId xmlns:p14="http://schemas.microsoft.com/office/powerpoint/2010/main" val="200696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54DA3-4FB8-4756-96C7-6CE8173136E1}"/>
              </a:ext>
            </a:extLst>
          </p:cNvPr>
          <p:cNvSpPr>
            <a:spLocks noGrp="1"/>
          </p:cNvSpPr>
          <p:nvPr>
            <p:ph type="title"/>
          </p:nvPr>
        </p:nvSpPr>
        <p:spPr>
          <a:xfrm>
            <a:off x="7859485" y="634946"/>
            <a:ext cx="3690257" cy="1450757"/>
          </a:xfrm>
        </p:spPr>
        <p:txBody>
          <a:bodyPr>
            <a:normAutofit/>
          </a:bodyPr>
          <a:lstStyle/>
          <a:p>
            <a:r>
              <a:rPr lang="en-CA" dirty="0"/>
              <a:t>Next Week: </a:t>
            </a:r>
          </a:p>
        </p:txBody>
      </p:sp>
      <p:pic>
        <p:nvPicPr>
          <p:cNvPr id="20482" name="Picture 2">
            <a:extLst>
              <a:ext uri="{FF2B5EF4-FFF2-40B4-BE49-F238E27FC236}">
                <a16:creationId xmlns:a16="http://schemas.microsoft.com/office/drawing/2014/main" id="{2AC5C268-03AD-496D-80C3-DC7B51C845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211"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7C5ED8D-09BC-4497-B06A-9644D0CB1A7E}"/>
              </a:ext>
            </a:extLst>
          </p:cNvPr>
          <p:cNvSpPr>
            <a:spLocks noGrp="1"/>
          </p:cNvSpPr>
          <p:nvPr>
            <p:ph idx="1"/>
          </p:nvPr>
        </p:nvSpPr>
        <p:spPr>
          <a:xfrm>
            <a:off x="7859485" y="2198913"/>
            <a:ext cx="3690257" cy="3755565"/>
          </a:xfrm>
        </p:spPr>
        <p:txBody>
          <a:bodyPr>
            <a:normAutofit/>
          </a:bodyPr>
          <a:lstStyle/>
          <a:p>
            <a:pPr>
              <a:buFont typeface="Wingdings" panose="05000000000000000000" pitchFamily="2" charset="2"/>
              <a:buChar char="§"/>
            </a:pPr>
            <a:r>
              <a:rPr lang="en-CA" dirty="0"/>
              <a:t>Stress</a:t>
            </a:r>
          </a:p>
          <a:p>
            <a:pPr>
              <a:buFont typeface="Wingdings" panose="05000000000000000000" pitchFamily="2" charset="2"/>
              <a:buChar char="§"/>
            </a:pPr>
            <a:r>
              <a:rPr lang="en-CA" dirty="0"/>
              <a:t>Time Management</a:t>
            </a:r>
          </a:p>
          <a:p>
            <a:pPr>
              <a:buFont typeface="Wingdings" panose="05000000000000000000" pitchFamily="2" charset="2"/>
              <a:buChar char="§"/>
            </a:pPr>
            <a:r>
              <a:rPr lang="en-CA" dirty="0"/>
              <a:t>Mindfulness </a:t>
            </a:r>
          </a:p>
          <a:p>
            <a:pPr>
              <a:buFont typeface="Wingdings" panose="05000000000000000000" pitchFamily="2" charset="2"/>
              <a:buChar char="§"/>
            </a:pPr>
            <a:r>
              <a:rPr lang="en-CA" dirty="0"/>
              <a:t>Information about Quiz #1 (5%)</a:t>
            </a:r>
          </a:p>
        </p:txBody>
      </p:sp>
      <p:sp>
        <p:nvSpPr>
          <p:cNvPr id="75" name="Rectangle 74">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8426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p:cNvSpPr>
            <a:spLocks noGrp="1"/>
          </p:cNvSpPr>
          <p:nvPr>
            <p:ph type="title"/>
          </p:nvPr>
        </p:nvSpPr>
        <p:spPr>
          <a:xfrm>
            <a:off x="7859485" y="634946"/>
            <a:ext cx="3690257" cy="1450757"/>
          </a:xfrm>
        </p:spPr>
        <p:txBody>
          <a:bodyPr>
            <a:normAutofit/>
          </a:bodyPr>
          <a:lstStyle/>
          <a:p>
            <a:r>
              <a:rPr lang="en-CA" noProof="0" dirty="0"/>
              <a:t>Social Dimension</a:t>
            </a:r>
          </a:p>
        </p:txBody>
      </p:sp>
      <p:pic>
        <p:nvPicPr>
          <p:cNvPr id="3074" name="Picture 2" descr="people walking on grey concrete floor during daytime">
            <a:extLst>
              <a:ext uri="{FF2B5EF4-FFF2-40B4-BE49-F238E27FC236}">
                <a16:creationId xmlns:a16="http://schemas.microsoft.com/office/drawing/2014/main" id="{C3591AA5-AFCF-4BE8-B854-5537E48355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24" r="6587"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1"/>
          <p:cNvSpPr>
            <a:spLocks noGrp="1"/>
          </p:cNvSpPr>
          <p:nvPr>
            <p:ph sz="quarter" idx="1"/>
          </p:nvPr>
        </p:nvSpPr>
        <p:spPr>
          <a:xfrm>
            <a:off x="7859485" y="2198913"/>
            <a:ext cx="3690257" cy="3755565"/>
          </a:xfrm>
        </p:spPr>
        <p:txBody>
          <a:bodyPr>
            <a:normAutofit/>
          </a:bodyPr>
          <a:lstStyle/>
          <a:p>
            <a:r>
              <a:rPr lang="en-CA" sz="2200" noProof="0" dirty="0"/>
              <a:t>Collectivist view of the world</a:t>
            </a:r>
          </a:p>
          <a:p>
            <a:pPr lvl="1"/>
            <a:r>
              <a:rPr lang="en-CA" sz="2200" noProof="0" dirty="0"/>
              <a:t>Contribute to society</a:t>
            </a:r>
          </a:p>
          <a:p>
            <a:pPr lvl="1"/>
            <a:r>
              <a:rPr lang="en-CA" sz="2200" noProof="0" dirty="0"/>
              <a:t>Help others</a:t>
            </a:r>
          </a:p>
          <a:p>
            <a:pPr lvl="1"/>
            <a:r>
              <a:rPr lang="en-CA" sz="2200" dirty="0"/>
              <a:t>Seek ways to enhance relationships, build healthy communities</a:t>
            </a:r>
            <a:endParaRPr lang="en-CA" sz="2200" noProof="0" dirty="0"/>
          </a:p>
        </p:txBody>
      </p:sp>
      <p:sp>
        <p:nvSpPr>
          <p:cNvPr id="75" name="Rectangle 74">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101" name="Rectangle 72">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2"/>
          <p:cNvSpPr>
            <a:spLocks noGrp="1"/>
          </p:cNvSpPr>
          <p:nvPr>
            <p:ph type="title"/>
          </p:nvPr>
        </p:nvSpPr>
        <p:spPr>
          <a:xfrm>
            <a:off x="492370" y="516835"/>
            <a:ext cx="3084844" cy="2103875"/>
          </a:xfrm>
        </p:spPr>
        <p:txBody>
          <a:bodyPr>
            <a:normAutofit/>
          </a:bodyPr>
          <a:lstStyle/>
          <a:p>
            <a:pPr algn="ctr"/>
            <a:r>
              <a:rPr lang="en-CA" sz="3600" noProof="0" dirty="0">
                <a:solidFill>
                  <a:srgbClr val="FFFFFF"/>
                </a:solidFill>
              </a:rPr>
              <a:t>Occupational Dimension</a:t>
            </a:r>
          </a:p>
        </p:txBody>
      </p:sp>
      <p:sp>
        <p:nvSpPr>
          <p:cNvPr id="5" name="Content Placeholder 1"/>
          <p:cNvSpPr>
            <a:spLocks noGrp="1"/>
          </p:cNvSpPr>
          <p:nvPr>
            <p:ph sz="quarter" idx="1"/>
          </p:nvPr>
        </p:nvSpPr>
        <p:spPr>
          <a:xfrm>
            <a:off x="492371" y="2653800"/>
            <a:ext cx="3084844" cy="3335519"/>
          </a:xfrm>
        </p:spPr>
        <p:txBody>
          <a:bodyPr>
            <a:normAutofit/>
          </a:bodyPr>
          <a:lstStyle/>
          <a:p>
            <a:pPr>
              <a:spcAft>
                <a:spcPts val="0"/>
              </a:spcAft>
              <a:buClrTx/>
            </a:pPr>
            <a:r>
              <a:rPr lang="en-CA" noProof="0" dirty="0">
                <a:solidFill>
                  <a:srgbClr val="FFFFFF"/>
                </a:solidFill>
              </a:rPr>
              <a:t>Enrichment through work or vocation</a:t>
            </a:r>
          </a:p>
          <a:p>
            <a:pPr>
              <a:spcAft>
                <a:spcPts val="0"/>
              </a:spcAft>
              <a:buClrTx/>
            </a:pPr>
            <a:r>
              <a:rPr lang="en-CA" noProof="0" dirty="0">
                <a:solidFill>
                  <a:srgbClr val="FFFFFF"/>
                </a:solidFill>
              </a:rPr>
              <a:t>Work is meaningful and rewarding</a:t>
            </a:r>
          </a:p>
          <a:p>
            <a:pPr>
              <a:spcAft>
                <a:spcPts val="0"/>
              </a:spcAft>
              <a:buClrTx/>
            </a:pPr>
            <a:r>
              <a:rPr lang="en-CA" noProof="0" dirty="0">
                <a:solidFill>
                  <a:srgbClr val="FFFFFF"/>
                </a:solidFill>
              </a:rPr>
              <a:t>Balance of work and life commitments</a:t>
            </a:r>
          </a:p>
          <a:p>
            <a:pPr>
              <a:spcAft>
                <a:spcPts val="0"/>
              </a:spcAft>
              <a:buClrTx/>
            </a:pPr>
            <a:r>
              <a:rPr lang="en-CA" dirty="0">
                <a:solidFill>
                  <a:srgbClr val="FFFFFF"/>
                </a:solidFill>
              </a:rPr>
              <a:t>Occupation consistent with personal values, interests and beliefs </a:t>
            </a:r>
            <a:endParaRPr lang="en-CA" noProof="0" dirty="0">
              <a:solidFill>
                <a:srgbClr val="FFFFFF"/>
              </a:solidFill>
            </a:endParaRPr>
          </a:p>
        </p:txBody>
      </p:sp>
      <p:pic>
        <p:nvPicPr>
          <p:cNvPr id="4098" name="Picture 2" descr="people doing office works">
            <a:extLst>
              <a:ext uri="{FF2B5EF4-FFF2-40B4-BE49-F238E27FC236}">
                <a16:creationId xmlns:a16="http://schemas.microsoft.com/office/drawing/2014/main" id="{1520C08A-9EE5-4297-8A3F-56B088F202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20" r="13630" b="-1"/>
          <a:stretch/>
        </p:blipFill>
        <p:spPr bwMode="auto">
          <a:xfrm>
            <a:off x="4075043" y="10"/>
            <a:ext cx="811127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2" name="Rectangle 74">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p:cNvSpPr>
            <a:spLocks noGrp="1"/>
          </p:cNvSpPr>
          <p:nvPr>
            <p:ph type="title"/>
          </p:nvPr>
        </p:nvSpPr>
        <p:spPr>
          <a:xfrm>
            <a:off x="5181601" y="634946"/>
            <a:ext cx="6368142" cy="1450757"/>
          </a:xfrm>
        </p:spPr>
        <p:txBody>
          <a:bodyPr>
            <a:normAutofit/>
          </a:bodyPr>
          <a:lstStyle/>
          <a:p>
            <a:r>
              <a:rPr lang="en-CA" noProof="0" dirty="0"/>
              <a:t>Spiritual Dimension</a:t>
            </a:r>
          </a:p>
        </p:txBody>
      </p:sp>
      <p:pic>
        <p:nvPicPr>
          <p:cNvPr id="5122" name="Picture 2" descr="silhouette photo of man on cliff during sunset">
            <a:extLst>
              <a:ext uri="{FF2B5EF4-FFF2-40B4-BE49-F238E27FC236}">
                <a16:creationId xmlns:a16="http://schemas.microsoft.com/office/drawing/2014/main" id="{4B7188D0-9D02-4F65-B308-0603653A9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78" r="17602"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1"/>
          <p:cNvSpPr>
            <a:spLocks noGrp="1"/>
          </p:cNvSpPr>
          <p:nvPr>
            <p:ph sz="quarter" idx="1"/>
          </p:nvPr>
        </p:nvSpPr>
        <p:spPr>
          <a:xfrm>
            <a:off x="5181601" y="2198914"/>
            <a:ext cx="6368142" cy="3670180"/>
          </a:xfrm>
        </p:spPr>
        <p:txBody>
          <a:bodyPr>
            <a:normAutofit/>
          </a:bodyPr>
          <a:lstStyle/>
          <a:p>
            <a:pPr>
              <a:spcAft>
                <a:spcPts val="0"/>
              </a:spcAft>
              <a:buClr>
                <a:schemeClr val="tx1"/>
              </a:buClr>
              <a:buFont typeface="Wingdings" panose="05000000000000000000" pitchFamily="2" charset="2"/>
              <a:buChar char="§"/>
            </a:pPr>
            <a:r>
              <a:rPr lang="en-CA" noProof="0" dirty="0"/>
              <a:t>Identifying our basic purpose in life</a:t>
            </a:r>
          </a:p>
          <a:p>
            <a:pPr>
              <a:spcAft>
                <a:spcPts val="0"/>
              </a:spcAft>
              <a:buClr>
                <a:schemeClr val="tx1"/>
              </a:buClr>
              <a:buFont typeface="Wingdings" panose="05000000000000000000" pitchFamily="2" charset="2"/>
              <a:buChar char="§"/>
            </a:pPr>
            <a:r>
              <a:rPr lang="en-CA" noProof="0" dirty="0"/>
              <a:t>Learning how to experience love, joy, peace, fulfillment</a:t>
            </a:r>
          </a:p>
          <a:p>
            <a:pPr>
              <a:spcAft>
                <a:spcPts val="0"/>
              </a:spcAft>
              <a:buClr>
                <a:schemeClr val="tx1"/>
              </a:buClr>
              <a:buFont typeface="Wingdings" panose="05000000000000000000" pitchFamily="2" charset="2"/>
              <a:buChar char="§"/>
            </a:pPr>
            <a:r>
              <a:rPr lang="en-CA" noProof="0" dirty="0"/>
              <a:t>Helping ourselves and others achieve our potential</a:t>
            </a:r>
          </a:p>
          <a:p>
            <a:pPr>
              <a:spcAft>
                <a:spcPts val="0"/>
              </a:spcAft>
              <a:buClr>
                <a:schemeClr val="tx1"/>
              </a:buClr>
              <a:buFont typeface="Wingdings" panose="05000000000000000000" pitchFamily="2" charset="2"/>
              <a:buChar char="§"/>
            </a:pPr>
            <a:r>
              <a:rPr lang="en-CA" noProof="0" dirty="0"/>
              <a:t>Can mean a connection to a formal religion or faith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6146" name="Picture 2" descr="man in black t-shirt and black shorts running on road during daytime">
            <a:extLst>
              <a:ext uri="{FF2B5EF4-FFF2-40B4-BE49-F238E27FC236}">
                <a16:creationId xmlns:a16="http://schemas.microsoft.com/office/drawing/2014/main" id="{09957893-B81B-47BB-8401-0D94D69AD501}"/>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6242" b="94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Title 2"/>
          <p:cNvSpPr>
            <a:spLocks noGrp="1"/>
          </p:cNvSpPr>
          <p:nvPr>
            <p:ph type="title"/>
          </p:nvPr>
        </p:nvSpPr>
        <p:spPr>
          <a:xfrm>
            <a:off x="1097280" y="286603"/>
            <a:ext cx="10058400" cy="1450757"/>
          </a:xfrm>
        </p:spPr>
        <p:txBody>
          <a:bodyPr>
            <a:normAutofit/>
          </a:bodyPr>
          <a:lstStyle/>
          <a:p>
            <a:r>
              <a:rPr lang="en-CA" noProof="0">
                <a:solidFill>
                  <a:schemeClr val="tx1"/>
                </a:solidFill>
              </a:rPr>
              <a:t>Physical Dimension</a:t>
            </a:r>
          </a:p>
        </p:txBody>
      </p:sp>
      <p:sp>
        <p:nvSpPr>
          <p:cNvPr id="5" name="Content Placeholder 1"/>
          <p:cNvSpPr>
            <a:spLocks noGrp="1"/>
          </p:cNvSpPr>
          <p:nvPr>
            <p:ph sz="quarter" idx="1"/>
          </p:nvPr>
        </p:nvSpPr>
        <p:spPr>
          <a:xfrm>
            <a:off x="1097280" y="1845734"/>
            <a:ext cx="10058400" cy="4023360"/>
          </a:xfrm>
        </p:spPr>
        <p:txBody>
          <a:bodyPr>
            <a:normAutofit/>
          </a:bodyPr>
          <a:lstStyle/>
          <a:p>
            <a:pPr>
              <a:spcBef>
                <a:spcPts val="600"/>
              </a:spcBef>
              <a:spcAft>
                <a:spcPts val="0"/>
              </a:spcAft>
            </a:pPr>
            <a:r>
              <a:rPr lang="en-CA" noProof="0">
                <a:solidFill>
                  <a:schemeClr val="tx1"/>
                </a:solidFill>
              </a:rPr>
              <a:t>Participating in regular physical activity</a:t>
            </a:r>
          </a:p>
          <a:p>
            <a:pPr>
              <a:spcBef>
                <a:spcPts val="600"/>
              </a:spcBef>
              <a:spcAft>
                <a:spcPts val="0"/>
              </a:spcAft>
            </a:pPr>
            <a:r>
              <a:rPr lang="en-CA">
                <a:solidFill>
                  <a:schemeClr val="tx1"/>
                </a:solidFill>
              </a:rPr>
              <a:t>Making healthy food choices</a:t>
            </a:r>
            <a:endParaRPr lang="en-CA" noProof="0">
              <a:solidFill>
                <a:schemeClr val="tx1"/>
              </a:solidFill>
            </a:endParaRPr>
          </a:p>
          <a:p>
            <a:pPr>
              <a:spcBef>
                <a:spcPts val="600"/>
              </a:spcBef>
              <a:spcAft>
                <a:spcPts val="0"/>
              </a:spcAft>
            </a:pPr>
            <a:r>
              <a:rPr lang="en-CA" noProof="0">
                <a:solidFill>
                  <a:schemeClr val="tx1"/>
                </a:solidFill>
              </a:rPr>
              <a:t>Avoiding harmful behaviours  </a:t>
            </a:r>
          </a:p>
          <a:p>
            <a:pPr>
              <a:spcBef>
                <a:spcPts val="600"/>
              </a:spcBef>
              <a:spcAft>
                <a:spcPts val="0"/>
              </a:spcAft>
            </a:pPr>
            <a:r>
              <a:rPr lang="en-CA" noProof="0">
                <a:solidFill>
                  <a:schemeClr val="tx1"/>
                </a:solidFill>
              </a:rPr>
              <a:t>Seeking medical attention when needed</a:t>
            </a:r>
          </a:p>
          <a:p>
            <a:pPr>
              <a:spcBef>
                <a:spcPts val="600"/>
              </a:spcBef>
              <a:spcAft>
                <a:spcPts val="0"/>
              </a:spcAft>
              <a:buNone/>
            </a:pPr>
            <a:endParaRPr lang="en-CA">
              <a:solidFill>
                <a:schemeClr val="tx1"/>
              </a:solidFill>
            </a:endParaRPr>
          </a:p>
          <a:p>
            <a:pPr>
              <a:spcBef>
                <a:spcPts val="600"/>
              </a:spcBef>
              <a:spcAft>
                <a:spcPts val="0"/>
              </a:spcAft>
              <a:buNone/>
            </a:pPr>
            <a:r>
              <a:rPr lang="en-CA" noProof="0">
                <a:solidFill>
                  <a:schemeClr val="tx1"/>
                </a:solidFill>
              </a:rPr>
              <a:t>Pursuing physical wellness may heighten awareness of the mind-body-spirit connection</a:t>
            </a:r>
          </a:p>
        </p:txBody>
      </p:sp>
      <p:sp>
        <p:nvSpPr>
          <p:cNvPr id="73" name="Rectangle 72">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CF81D86-BDBA-477C-B7DD-8D359BB9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p:cNvSpPr>
            <a:spLocks noGrp="1"/>
          </p:cNvSpPr>
          <p:nvPr>
            <p:ph type="title"/>
          </p:nvPr>
        </p:nvSpPr>
        <p:spPr>
          <a:xfrm>
            <a:off x="4974771" y="634946"/>
            <a:ext cx="6574972" cy="1450757"/>
          </a:xfrm>
        </p:spPr>
        <p:txBody>
          <a:bodyPr>
            <a:normAutofit/>
          </a:bodyPr>
          <a:lstStyle/>
          <a:p>
            <a:r>
              <a:rPr lang="en-CA" noProof="0" dirty="0"/>
              <a:t>Intellectual Dimension</a:t>
            </a:r>
          </a:p>
        </p:txBody>
      </p:sp>
      <p:pic>
        <p:nvPicPr>
          <p:cNvPr id="7170" name="Picture 2" descr="person catching light bulb">
            <a:extLst>
              <a:ext uri="{FF2B5EF4-FFF2-40B4-BE49-F238E27FC236}">
                <a16:creationId xmlns:a16="http://schemas.microsoft.com/office/drawing/2014/main" id="{42050569-1210-41F4-AA18-3441258ED4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45" r="-1" b="-1"/>
          <a:stretch/>
        </p:blipFill>
        <p:spPr bwMode="auto">
          <a:xfrm>
            <a:off x="633999" y="640081"/>
            <a:ext cx="4001315"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C65F3E9C-EF11-4F8F-A621-399C7A3E6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1"/>
          <p:cNvSpPr>
            <a:spLocks noGrp="1"/>
          </p:cNvSpPr>
          <p:nvPr>
            <p:ph sz="quarter" idx="1"/>
          </p:nvPr>
        </p:nvSpPr>
        <p:spPr>
          <a:xfrm>
            <a:off x="4974769" y="2198914"/>
            <a:ext cx="6574973" cy="3670180"/>
          </a:xfrm>
        </p:spPr>
        <p:txBody>
          <a:bodyPr>
            <a:normAutofit/>
          </a:bodyPr>
          <a:lstStyle/>
          <a:p>
            <a:r>
              <a:rPr lang="en-CA" noProof="0" dirty="0"/>
              <a:t>Ability to think and learn from life experience</a:t>
            </a:r>
            <a:endParaRPr lang="en-CA"/>
          </a:p>
          <a:p>
            <a:r>
              <a:rPr lang="en-CA" noProof="0" dirty="0"/>
              <a:t>Openness to new ideas</a:t>
            </a:r>
            <a:endParaRPr lang="en-CA"/>
          </a:p>
          <a:p>
            <a:r>
              <a:rPr lang="en-CA" noProof="0" dirty="0"/>
              <a:t>Capacity to question and evaluate information</a:t>
            </a:r>
            <a:endParaRPr lang="en-CA"/>
          </a:p>
          <a:p>
            <a:r>
              <a:rPr lang="en-CA" noProof="0" dirty="0"/>
              <a:t>Cherishing intellectual growth and stimulation</a:t>
            </a:r>
          </a:p>
        </p:txBody>
      </p:sp>
      <p:sp>
        <p:nvSpPr>
          <p:cNvPr id="75" name="Rectangle 74">
            <a:extLst>
              <a:ext uri="{FF2B5EF4-FFF2-40B4-BE49-F238E27FC236}">
                <a16:creationId xmlns:a16="http://schemas.microsoft.com/office/drawing/2014/main" id="{88AA064E-5F6E-4024-BC28-EDDC3DFC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03B29638-4838-4B9B-B9DB-96E542BAF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p:cNvSpPr>
            <a:spLocks noGrp="1"/>
          </p:cNvSpPr>
          <p:nvPr>
            <p:ph type="title"/>
          </p:nvPr>
        </p:nvSpPr>
        <p:spPr>
          <a:xfrm>
            <a:off x="7859485" y="634946"/>
            <a:ext cx="3690257" cy="1450757"/>
          </a:xfrm>
        </p:spPr>
        <p:txBody>
          <a:bodyPr>
            <a:normAutofit/>
          </a:bodyPr>
          <a:lstStyle/>
          <a:p>
            <a:r>
              <a:rPr lang="en-CA" noProof="0" dirty="0"/>
              <a:t>Emotional Dimension</a:t>
            </a:r>
          </a:p>
        </p:txBody>
      </p:sp>
      <p:pic>
        <p:nvPicPr>
          <p:cNvPr id="8194" name="Picture 2" descr="orange and white eggs on white tray">
            <a:extLst>
              <a:ext uri="{FF2B5EF4-FFF2-40B4-BE49-F238E27FC236}">
                <a16:creationId xmlns:a16="http://schemas.microsoft.com/office/drawing/2014/main" id="{B16A31A3-A856-4AF6-8B8C-231C72CB06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9" r="10722"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1"/>
          <p:cNvSpPr>
            <a:spLocks noGrp="1"/>
          </p:cNvSpPr>
          <p:nvPr>
            <p:ph sz="quarter" idx="1"/>
          </p:nvPr>
        </p:nvSpPr>
        <p:spPr>
          <a:xfrm>
            <a:off x="7859485" y="2198913"/>
            <a:ext cx="3690257" cy="3755565"/>
          </a:xfrm>
        </p:spPr>
        <p:txBody>
          <a:bodyPr>
            <a:normAutofit/>
          </a:bodyPr>
          <a:lstStyle/>
          <a:p>
            <a:r>
              <a:rPr lang="en-CA" noProof="0" dirty="0"/>
              <a:t>Feeling positive and enthusiastic </a:t>
            </a:r>
          </a:p>
          <a:p>
            <a:r>
              <a:rPr lang="en-CA" noProof="0" dirty="0"/>
              <a:t>Awareness and acceptance of feelings in oneself and others</a:t>
            </a:r>
          </a:p>
          <a:p>
            <a:r>
              <a:rPr lang="en-CA" dirty="0"/>
              <a:t>Capacity </a:t>
            </a:r>
            <a:r>
              <a:rPr lang="en-CA" noProof="0" dirty="0"/>
              <a:t>to express and manage feelings</a:t>
            </a:r>
          </a:p>
          <a:p>
            <a:r>
              <a:rPr lang="en-CA" noProof="0" dirty="0"/>
              <a:t>Ability to cope with stressors</a:t>
            </a:r>
          </a:p>
          <a:p>
            <a:r>
              <a:rPr lang="en-CA" dirty="0"/>
              <a:t>Can recognize when help is needed</a:t>
            </a:r>
            <a:endParaRPr lang="en-CA" noProof="0" dirty="0"/>
          </a:p>
        </p:txBody>
      </p:sp>
      <p:sp>
        <p:nvSpPr>
          <p:cNvPr id="75" name="Rectangle 74">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240</TotalTime>
  <Words>2131</Words>
  <Application>Microsoft Office PowerPoint</Application>
  <PresentationFormat>Widescreen</PresentationFormat>
  <Paragraphs>252</Paragraphs>
  <Slides>32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Wingdings</vt:lpstr>
      <vt:lpstr>Retrospect</vt:lpstr>
      <vt:lpstr>Week 2 – Dimensions of Wellness &amp; SDOH </vt:lpstr>
      <vt:lpstr>Today’s Agenda </vt:lpstr>
      <vt:lpstr>Six Dimensions of Wellness</vt:lpstr>
      <vt:lpstr>Social Dimension</vt:lpstr>
      <vt:lpstr>Occupational Dimension</vt:lpstr>
      <vt:lpstr>Spiritual Dimension</vt:lpstr>
      <vt:lpstr>Physical Dimension</vt:lpstr>
      <vt:lpstr>Intellectual Dimension</vt:lpstr>
      <vt:lpstr>Emotional Dimension</vt:lpstr>
      <vt:lpstr>The 7th Dimension: Environmental Dimension</vt:lpstr>
      <vt:lpstr>Social Determinants of Health</vt:lpstr>
      <vt:lpstr>SDOH – Defined </vt:lpstr>
      <vt:lpstr>Social Determinants of Health</vt:lpstr>
      <vt:lpstr>PowerPoint Presentation</vt:lpstr>
      <vt:lpstr>Social Determinants of Health (cont.)</vt:lpstr>
      <vt:lpstr>PowerPoint Presentation</vt:lpstr>
      <vt:lpstr>Social Determinants of Health (cont.)</vt:lpstr>
      <vt:lpstr>PowerPoint Presentation</vt:lpstr>
      <vt:lpstr>Think-Pair-Share</vt:lpstr>
      <vt:lpstr>Possible answers –  </vt:lpstr>
      <vt:lpstr>The Health of College and University Students</vt:lpstr>
      <vt:lpstr>Understanding Health Behaviour</vt:lpstr>
      <vt:lpstr>Factors That Shape Positive Behaviour</vt:lpstr>
      <vt:lpstr>Predisposing Factors</vt:lpstr>
      <vt:lpstr>Enabling Factors</vt:lpstr>
      <vt:lpstr>Reinforcing Factors</vt:lpstr>
      <vt:lpstr>Decision Making</vt:lpstr>
      <vt:lpstr>Healthy Behaviour Change </vt:lpstr>
      <vt:lpstr>Stages of Change: Where do you fit in?</vt:lpstr>
      <vt:lpstr>Successful Change </vt:lpstr>
      <vt:lpstr>In-Class Journal #1 (2.5%):Personal Reflection</vt:lpstr>
      <vt:lpstr>Next Week: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Hall</dc:creator>
  <cp:lastModifiedBy>maissoun msheik</cp:lastModifiedBy>
  <cp:revision>15</cp:revision>
  <dcterms:created xsi:type="dcterms:W3CDTF">2022-04-12T14:24:05Z</dcterms:created>
  <dcterms:modified xsi:type="dcterms:W3CDTF">2023-01-17T17:23:46Z</dcterms:modified>
</cp:coreProperties>
</file>